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1.jpeg" ContentType="image/jpeg"/>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rIns="0" tIns="0" bIns="0">
            <a:normAutofit/>
          </a:bodyPr>
          <a:p>
            <a:endParaRPr b="0" lang="en-GB" sz="3200" spc="-1" strike="noStrike">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rIns="0" tIns="0" bIns="0">
            <a:normAutofit/>
          </a:bodyPr>
          <a:p>
            <a:endParaRPr b="0" lang="en-GB" sz="3200" spc="-1" strike="noStrike">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rIns="0" tIns="0" bIns="0">
            <a:normAutofit/>
          </a:bodyPr>
          <a:p>
            <a:endParaRPr b="0" lang="en-GB" sz="3200" spc="-1" strike="noStrike">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rIns="0" tIns="0" bIns="0">
            <a:normAutofit/>
          </a:bodyPr>
          <a:p>
            <a:endParaRPr b="0" lang="en-GB" sz="3200" spc="-1" strike="noStrike">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rIns="0" tIns="0" bIns="0">
            <a:normAutofit/>
          </a:bodyPr>
          <a:p>
            <a:endParaRPr b="0" lang="en-GB" sz="3200" spc="-1" strike="noStrike">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rIns="0" tIns="0" bIns="0">
            <a:normAutofit/>
          </a:bodyPr>
          <a:p>
            <a:endParaRPr b="0" lang="en-GB" sz="3200" spc="-1" strike="noStrike">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rIns="0" tIns="0" bIns="0">
            <a:normAutofit/>
          </a:bodyPr>
          <a:p>
            <a:endParaRPr b="0" lang="en-GB" sz="3200" spc="-1" strike="noStrike">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rIns="0" tIns="0" bIns="0">
            <a:normAutofit/>
          </a:bodyPr>
          <a:p>
            <a:endParaRPr b="0" lang="en-GB" sz="3200" spc="-1" strike="noStrike">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rIns="0" tIns="0" bIns="0">
            <a:normAutofit/>
          </a:bodyPr>
          <a:p>
            <a:endParaRPr b="0" lang="en-GB" sz="3200" spc="-1" strike="noStrike">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rIns="0" tIns="0" bIns="0">
            <a:normAutofit/>
          </a:bodyPr>
          <a:p>
            <a:endParaRPr b="0" lang="en-GB" sz="3200" spc="-1" strike="noStrike">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rIns="0" tIns="0" bIns="0">
            <a:normAutofit/>
          </a:bodyPr>
          <a:p>
            <a:endParaRPr b="0" lang="en-GB" sz="3200" spc="-1" strike="noStrike">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rIns="0" tIns="0" bIns="0">
            <a:normAutofit/>
          </a:bodyPr>
          <a:p>
            <a:endParaRPr b="0" lang="en-GB" sz="3200" spc="-1" strike="noStrike">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rIns="0" tIns="0" bIns="0">
            <a:normAutofit/>
          </a:bodyPr>
          <a:p>
            <a:endParaRPr b="0" lang="en-GB" sz="3200" spc="-1" strike="noStrike">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rIns="0" tIns="0" bIns="0">
            <a:normAutofit/>
          </a:bodyPr>
          <a:p>
            <a:endParaRPr b="0" lang="en-GB" sz="3200" spc="-1" strike="noStrike">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rIns="0" tIns="0" bIns="0">
            <a:normAutofit/>
          </a:bodyPr>
          <a:p>
            <a:endParaRPr b="0" lang="en-GB" sz="3200" spc="-1" strike="noStrike">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rIns="0" tIns="0" bIns="0">
            <a:normAutofit/>
          </a:bodyPr>
          <a:p>
            <a:endParaRPr b="0" lang="en-GB" sz="3200" spc="-1" strike="noStrike">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rIns="0" tIns="0" bIns="0">
            <a:normAutofit/>
          </a:bodyPr>
          <a:p>
            <a:endParaRPr b="0" lang="en-GB" sz="3200" spc="-1" strike="noStrike">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rIns="0" tIns="0" bIns="0">
            <a:normAutofit/>
          </a:bodyPr>
          <a:p>
            <a:endParaRPr b="0" lang="en-GB" sz="3200" spc="-1" strike="noStrike">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rIns="0" tIns="0" bIns="0">
            <a:normAutofit/>
          </a:bodyPr>
          <a:p>
            <a:endParaRPr b="0" lang="en-GB" sz="3200" spc="-1" strike="noStrike">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rIns="0" tIns="0" bIns="0">
            <a:normAutofit/>
          </a:bodyPr>
          <a:p>
            <a:endParaRPr b="0" lang="en-GB" sz="3200" spc="-1" strike="noStrike">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rIns="0" tIns="0" bIns="0">
            <a:normAutofit/>
          </a:bodyPr>
          <a:p>
            <a:endParaRPr b="0" lang="en-GB" sz="3200" spc="-1" strike="noStrike">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rIns="0" tIns="0" bIns="0">
            <a:normAutofit/>
          </a:bodyPr>
          <a:p>
            <a:endParaRPr b="0" lang="en-GB" sz="3200" spc="-1" strike="noStrike">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rIns="0" tIns="0" bIns="0">
            <a:normAutofit/>
          </a:bodyPr>
          <a:p>
            <a:endParaRPr b="0" lang="en-GB" sz="3200" spc="-1" strike="noStrike">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rIns="0" tIns="0" bIns="0">
            <a:normAutofit/>
          </a:bodyPr>
          <a:p>
            <a:endParaRPr b="0" lang="en-GB" sz="3200" spc="-1" strike="noStrike">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rIns="0" tIns="0" bIns="0">
            <a:normAutofit/>
          </a:bodyPr>
          <a:p>
            <a:endParaRPr b="0" lang="en-GB" sz="3200" spc="-1" strike="noStrike">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rIns="0" tIns="0" bIns="0">
            <a:normAutofit/>
          </a:bodyPr>
          <a:p>
            <a:endParaRPr b="0" lang="en-GB" sz="3200" spc="-1" strike="noStrike">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rIns="0" tIns="0" bIns="0">
            <a:normAutofit/>
          </a:bodyPr>
          <a:p>
            <a:endParaRPr b="0" lang="en-GB" sz="3200" spc="-1" strike="noStrike">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rIns="0" tIns="0" bIns="0">
            <a:normAutofit/>
          </a:bodyPr>
          <a:p>
            <a:endParaRPr b="0" lang="en-GB" sz="3200" spc="-1" strike="noStrike">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rIns="0" tIns="0" bIns="0">
            <a:normAutofit/>
          </a:bodyPr>
          <a:p>
            <a:endParaRPr b="0" lang="en-GB" sz="3200" spc="-1" strike="noStrike">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rIns="0" tIns="0" bIns="0">
            <a:normAutofit/>
          </a:bodyPr>
          <a:p>
            <a:endParaRPr b="0" lang="en-GB" sz="3200" spc="-1" strike="noStrike">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rIns="0" tIns="0" bIns="0">
            <a:normAutofit/>
          </a:bodyPr>
          <a:p>
            <a:endParaRPr b="0" lang="en-GB" sz="3200" spc="-1" strike="noStrike">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rIns="0" tIns="0" bIns="0">
            <a:normAutofit/>
          </a:bodyPr>
          <a:p>
            <a:endParaRPr b="0" lang="en-GB" sz="3200" spc="-1" strike="noStrike">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rIns="0" tIns="0" bIns="0">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1"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39"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CustomShape 1"/>
          <p:cNvSpPr/>
          <p:nvPr/>
        </p:nvSpPr>
        <p:spPr>
          <a:xfrm>
            <a:off x="468360" y="133560"/>
            <a:ext cx="9070200" cy="9450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Stayman</a:t>
            </a:r>
            <a:endParaRPr b="0" lang="en-GB" sz="4400" spc="-1" strike="noStrike">
              <a:latin typeface="Arial"/>
            </a:endParaRPr>
          </a:p>
        </p:txBody>
      </p:sp>
      <p:sp>
        <p:nvSpPr>
          <p:cNvPr id="77" name="CustomShape 2"/>
          <p:cNvSpPr/>
          <p:nvPr/>
        </p:nvSpPr>
        <p:spPr>
          <a:xfrm>
            <a:off x="504000" y="852120"/>
            <a:ext cx="9070200" cy="375012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en-GB" sz="3200" spc="-1" strike="noStrike">
                <a:solidFill>
                  <a:srgbClr val="000000"/>
                </a:solidFill>
                <a:latin typeface="Arial"/>
                <a:ea typeface="Microsoft YaHei"/>
              </a:rPr>
              <a:t>Stayman is a convention used to find out more information from partner who has open in no-trumps. Usually used over a 1NT opening , but can be used over 2NT. Over 1 NT the convention uses 2</a:t>
            </a:r>
            <a:r>
              <a:rPr b="1" lang="en-GB" sz="3600" spc="-1" strike="noStrike">
                <a:solidFill>
                  <a:srgbClr val="000000"/>
                </a:solidFill>
                <a:latin typeface="Symbol"/>
                <a:ea typeface="DejaVu Sans"/>
              </a:rPr>
              <a:t></a:t>
            </a:r>
            <a:r>
              <a:rPr b="0" lang="en-GB" sz="3200" spc="-1" strike="noStrike">
                <a:solidFill>
                  <a:srgbClr val="000000"/>
                </a:solidFill>
                <a:latin typeface="Arial"/>
                <a:ea typeface="Microsoft YaHei"/>
              </a:rPr>
              <a:t> and over 2NT it uses 3</a:t>
            </a:r>
            <a:r>
              <a:rPr b="1" lang="en-GB" sz="3600" spc="-1" strike="noStrike">
                <a:solidFill>
                  <a:srgbClr val="000000"/>
                </a:solidFill>
                <a:latin typeface="Symbol"/>
                <a:ea typeface="DejaVu Sans"/>
              </a:rPr>
              <a:t>. </a:t>
            </a:r>
            <a:r>
              <a:rPr b="0" lang="en-GB" sz="3200" spc="-1" strike="noStrike">
                <a:solidFill>
                  <a:srgbClr val="000000"/>
                </a:solidFill>
                <a:latin typeface="Arial"/>
                <a:ea typeface="DejaVu Sans"/>
              </a:rPr>
              <a:t> The most used feature is an enquiry about opener’s major suits, but it need not be limited to this. Your partner should announce it as “Stayman”  </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1080000" y="360000"/>
            <a:ext cx="8278920" cy="4387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1800" spc="-1" strike="noStrike">
                <a:solidFill>
                  <a:srgbClr val="000000"/>
                </a:solidFill>
                <a:latin typeface="Arial"/>
                <a:ea typeface="DejaVu Sans"/>
              </a:rPr>
              <a:t>Other possible situations where Stayman can be used. </a:t>
            </a:r>
            <a:r>
              <a:rPr b="0" lang="en-GB" sz="1800" spc="-1" strike="noStrike">
                <a:solidFill>
                  <a:srgbClr val="ff0000"/>
                </a:solidFill>
                <a:latin typeface="Arial"/>
                <a:ea typeface="DejaVu Sans"/>
              </a:rPr>
              <a:t>For advanced players only</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ff0000"/>
                </a:solidFill>
                <a:latin typeface="Arial"/>
                <a:ea typeface="Microsoft YaHei"/>
              </a:rPr>
              <a:t>1. After partner has opened 2 </a:t>
            </a:r>
            <a:r>
              <a:rPr b="1" lang="en-GB" sz="2600" spc="-1" strike="noStrike">
                <a:solidFill>
                  <a:srgbClr val="000000"/>
                </a:solidFill>
                <a:latin typeface="Symbol"/>
                <a:ea typeface="DejaVu Sans"/>
              </a:rPr>
              <a:t></a:t>
            </a:r>
            <a:r>
              <a:rPr b="0" lang="en-GB" sz="1800" spc="-1" strike="noStrike">
                <a:solidFill>
                  <a:srgbClr val="000000"/>
                </a:solidFill>
                <a:latin typeface="Arial"/>
                <a:ea typeface="DejaVu Sans"/>
              </a:rPr>
              <a:t>, showing 23 pts or more, or a game going hand.</a:t>
            </a:r>
            <a:endParaRPr b="0" lang="en-GB" sz="1800" spc="-1" strike="noStrike">
              <a:latin typeface="Arial"/>
            </a:endParaRPr>
          </a:p>
          <a:p>
            <a:pPr>
              <a:lnSpc>
                <a:spcPct val="100000"/>
              </a:lnSpc>
            </a:pPr>
            <a:r>
              <a:rPr b="0" lang="en-GB" sz="1800" spc="-1" strike="noStrike">
                <a:solidFill>
                  <a:srgbClr val="000000"/>
                </a:solidFill>
                <a:latin typeface="Arial"/>
                <a:ea typeface="Microsoft YaHei"/>
              </a:rPr>
              <a:t>Partner opens 2 </a:t>
            </a:r>
            <a:r>
              <a:rPr b="1" lang="en-GB" sz="2600" spc="-1" strike="noStrike">
                <a:solidFill>
                  <a:srgbClr val="000000"/>
                </a:solidFill>
                <a:latin typeface="Symbol"/>
                <a:ea typeface="DejaVu Sans"/>
              </a:rPr>
              <a:t></a:t>
            </a:r>
            <a:r>
              <a:rPr b="0" lang="en-GB" sz="1800" spc="-1" strike="noStrike">
                <a:solidFill>
                  <a:srgbClr val="000000"/>
                </a:solidFill>
                <a:latin typeface="Arial"/>
                <a:ea typeface="Microsoft YaHei"/>
              </a:rPr>
              <a:t>, and you bid 2</a:t>
            </a:r>
            <a:r>
              <a:rPr b="1" lang="en-GB" sz="2400" spc="-1" strike="noStrike">
                <a:solidFill>
                  <a:srgbClr val="ff0000"/>
                </a:solidFill>
                <a:latin typeface="Symbol"/>
                <a:ea typeface="DejaVu Sans"/>
              </a:rPr>
              <a:t></a:t>
            </a:r>
            <a:r>
              <a:rPr b="0" lang="en-GB" sz="1800" spc="-1" strike="noStrike">
                <a:solidFill>
                  <a:srgbClr val="ff0000"/>
                </a:solidFill>
                <a:latin typeface="Arial"/>
                <a:ea typeface="Microsoft YaHei"/>
              </a:rPr>
              <a:t> (a negative), and opener rebids 2NT to show 23-24 pts and a balanced hand. Then if you bid 3</a:t>
            </a:r>
            <a:r>
              <a:rPr b="1" lang="en-GB" sz="2400" spc="-1" strike="noStrike">
                <a:solidFill>
                  <a:srgbClr val="000000"/>
                </a:solidFill>
                <a:latin typeface="Symbol"/>
                <a:ea typeface="DejaVu Sans"/>
              </a:rPr>
              <a:t></a:t>
            </a:r>
            <a:r>
              <a:rPr b="0" lang="en-GB" sz="1800" spc="-1" strike="noStrike">
                <a:solidFill>
                  <a:srgbClr val="000000"/>
                </a:solidFill>
                <a:latin typeface="Arial"/>
                <a:ea typeface="DejaVu Sans"/>
              </a:rPr>
              <a:t> that is Stayman asking for a 4 card major</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0000"/>
                </a:solidFill>
                <a:latin typeface="Arial"/>
                <a:ea typeface="Microsoft YaHei"/>
              </a:rPr>
              <a:t>2. Opponents have opened 1</a:t>
            </a:r>
            <a:r>
              <a:rPr b="1" lang="en-GB" sz="2600" spc="-1" strike="noStrike">
                <a:solidFill>
                  <a:srgbClr val="ff0000"/>
                </a:solidFill>
                <a:latin typeface="Symbol"/>
                <a:ea typeface="DejaVu Sans"/>
              </a:rPr>
              <a:t></a:t>
            </a:r>
            <a:r>
              <a:rPr b="0" lang="en-GB" sz="1800" spc="-1" strike="noStrike">
                <a:solidFill>
                  <a:srgbClr val="ff0000"/>
                </a:solidFill>
                <a:latin typeface="Arial"/>
                <a:ea typeface="Microsoft YaHei"/>
              </a:rPr>
              <a:t> ,</a:t>
            </a:r>
            <a:r>
              <a:rPr b="0" lang="en-GB" sz="1800" spc="-1" strike="noStrike">
                <a:solidFill>
                  <a:srgbClr val="000000"/>
                </a:solidFill>
                <a:latin typeface="Arial"/>
                <a:ea typeface="Microsoft YaHei"/>
              </a:rPr>
              <a:t> and partner has overcalled 1NT</a:t>
            </a:r>
            <a:r>
              <a:rPr b="0" lang="en-GB" sz="1800" spc="-1" strike="noStrike">
                <a:solidFill>
                  <a:srgbClr val="ff0000"/>
                </a:solidFill>
                <a:latin typeface="Arial"/>
                <a:ea typeface="Microsoft YaHei"/>
              </a:rPr>
              <a:t> (15-17  pts with a good stop in opponent’s suit). </a:t>
            </a:r>
            <a:r>
              <a:rPr b="0" lang="en-GB" sz="1800" spc="-1" strike="noStrike">
                <a:solidFill>
                  <a:srgbClr val="000000"/>
                </a:solidFill>
                <a:latin typeface="Arial"/>
                <a:ea typeface="Microsoft YaHei"/>
              </a:rPr>
              <a:t>Then</a:t>
            </a:r>
            <a:r>
              <a:rPr b="0" lang="en-GB" sz="1800" spc="-1" strike="noStrike">
                <a:solidFill>
                  <a:srgbClr val="ff0000"/>
                </a:solidFill>
                <a:latin typeface="Arial"/>
                <a:ea typeface="Microsoft YaHei"/>
              </a:rPr>
              <a:t> 2</a:t>
            </a:r>
            <a:r>
              <a:rPr b="1" lang="en-GB" sz="2600" spc="-1" strike="noStrike">
                <a:solidFill>
                  <a:srgbClr val="000000"/>
                </a:solidFill>
                <a:latin typeface="Symbol"/>
                <a:ea typeface="DejaVu Sans"/>
              </a:rPr>
              <a:t></a:t>
            </a:r>
            <a:r>
              <a:rPr b="0" lang="en-GB" sz="1800" spc="-1" strike="noStrike">
                <a:solidFill>
                  <a:srgbClr val="000000"/>
                </a:solidFill>
                <a:latin typeface="Arial"/>
                <a:ea typeface="DejaVu Sans"/>
              </a:rPr>
              <a:t> can be used as Stayman asking for a 4 card major, with 8 pts or more</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0000"/>
                </a:solidFill>
                <a:latin typeface="Arial"/>
                <a:ea typeface="DejaVu Sans"/>
              </a:rPr>
              <a:t>Agree these with your partner beforehand</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CustomShape 1"/>
          <p:cNvSpPr/>
          <p:nvPr/>
        </p:nvSpPr>
        <p:spPr>
          <a:xfrm>
            <a:off x="504000" y="226080"/>
            <a:ext cx="9070920" cy="945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Opening 1 no-trump</a:t>
            </a:r>
            <a:endParaRPr b="0" lang="en-GB" sz="4400" spc="-1" strike="noStrike">
              <a:latin typeface="Arial"/>
            </a:endParaRPr>
          </a:p>
        </p:txBody>
      </p:sp>
      <p:sp>
        <p:nvSpPr>
          <p:cNvPr id="79" name="CustomShape 2"/>
          <p:cNvSpPr/>
          <p:nvPr/>
        </p:nvSpPr>
        <p:spPr>
          <a:xfrm>
            <a:off x="1080000" y="1080000"/>
            <a:ext cx="8819280" cy="2393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2000" spc="-1" strike="noStrike">
                <a:solidFill>
                  <a:srgbClr val="000000"/>
                </a:solidFill>
                <a:latin typeface="Arial"/>
                <a:ea typeface="DejaVu Sans"/>
              </a:rPr>
              <a:t>1NT should be opened with any hand that meets your chosen points range and has no singleton or void and is not 5-4-2-2 in shape, and no 6 card or longer suit</a:t>
            </a:r>
            <a:endParaRPr b="0" lang="en-GB" sz="2000" spc="-1" strike="noStrike">
              <a:latin typeface="Arial"/>
            </a:endParaRPr>
          </a:p>
          <a:p>
            <a:pPr>
              <a:lnSpc>
                <a:spcPct val="100000"/>
              </a:lnSpc>
            </a:pPr>
            <a:r>
              <a:rPr b="0" lang="en-GB" sz="2000" spc="-1" strike="noStrike">
                <a:solidFill>
                  <a:srgbClr val="000000"/>
                </a:solidFill>
                <a:latin typeface="Arial"/>
                <a:ea typeface="DejaVu Sans"/>
              </a:rPr>
              <a:t>The most popular range is 12-14 pts</a:t>
            </a:r>
            <a:endParaRPr b="0" lang="en-GB" sz="2000" spc="-1" strike="noStrike">
              <a:latin typeface="Arial"/>
            </a:endParaRPr>
          </a:p>
          <a:p>
            <a:pPr>
              <a:lnSpc>
                <a:spcPct val="100000"/>
              </a:lnSpc>
            </a:pPr>
            <a:r>
              <a:rPr b="0" lang="en-GB" sz="2000" spc="-1" strike="noStrike">
                <a:solidFill>
                  <a:srgbClr val="000000"/>
                </a:solidFill>
                <a:latin typeface="Arial"/>
                <a:ea typeface="DejaVu Sans"/>
              </a:rPr>
              <a:t>You can open with a 5-3-3-2 shape where the 5 card suit is a minor. Opinions differ about opening with a 5 card major suit, but general advice is that it is fine to open with a poor 5 card major i.e. Jxxxx or 10xxxx, but not where the suit is Akxxx or similar</a:t>
            </a:r>
            <a:endParaRPr b="0" lang="en-GB" sz="2000" spc="-1" strike="noStrike">
              <a:latin typeface="Arial"/>
            </a:endParaRPr>
          </a:p>
          <a:p>
            <a:pPr>
              <a:lnSpc>
                <a:spcPct val="100000"/>
              </a:lnSpc>
            </a:pPr>
            <a:r>
              <a:rPr b="0" lang="en-GB" sz="2000" spc="-1" strike="noStrike">
                <a:solidFill>
                  <a:srgbClr val="000000"/>
                </a:solidFill>
                <a:latin typeface="Arial"/>
                <a:ea typeface="DejaVu Sans"/>
              </a:rPr>
              <a:t>Many hands in the range will have a 4 card major, and so a device is useful to find out whether the partnership has a fit in the major suit, because this usually produces at least 1 extra trick. The device is the Stayman convention</a:t>
            </a: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CustomShape 1"/>
          <p:cNvSpPr/>
          <p:nvPr/>
        </p:nvSpPr>
        <p:spPr>
          <a:xfrm>
            <a:off x="167400" y="113760"/>
            <a:ext cx="7571160" cy="577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GB" sz="3200" spc="-1" strike="noStrike">
                <a:solidFill>
                  <a:srgbClr val="000000"/>
                </a:solidFill>
                <a:latin typeface="Arial"/>
                <a:ea typeface="DejaVu Sans"/>
              </a:rPr>
              <a:t>  </a:t>
            </a:r>
            <a:r>
              <a:rPr b="1" lang="en-GB" sz="2600" spc="-1" strike="noStrike">
                <a:solidFill>
                  <a:srgbClr val="000000"/>
                </a:solidFill>
                <a:latin typeface="Arial"/>
                <a:ea typeface="DejaVu Sans"/>
              </a:rPr>
              <a:t>Typical hands that would open 1NT  </a:t>
            </a:r>
            <a:endParaRPr b="0" lang="en-GB" sz="2600" spc="-1" strike="noStrike">
              <a:latin typeface="Arial"/>
            </a:endParaRPr>
          </a:p>
        </p:txBody>
      </p:sp>
      <p:sp>
        <p:nvSpPr>
          <p:cNvPr id="81" name="CustomShape 2"/>
          <p:cNvSpPr/>
          <p:nvPr/>
        </p:nvSpPr>
        <p:spPr>
          <a:xfrm>
            <a:off x="503640" y="926280"/>
            <a:ext cx="2107440" cy="2284200"/>
          </a:xfrm>
          <a:prstGeom prst="rect">
            <a:avLst/>
          </a:prstGeom>
          <a:solidFill>
            <a:schemeClr val="accent6">
              <a:lumMod val="40000"/>
              <a:lumOff val="60000"/>
            </a:schemeClr>
          </a:solidFill>
          <a:ln w="0">
            <a:noFill/>
          </a:ln>
        </p:spPr>
        <p:style>
          <a:lnRef idx="0"/>
          <a:fillRef idx="0"/>
          <a:effectRef idx="0"/>
          <a:fontRef idx="minor"/>
        </p:style>
        <p:txBody>
          <a:bodyPr lIns="90000" rIns="90000" tIns="45000" bIns="45000">
            <a:spAutoFit/>
          </a:bodyPr>
          <a:p>
            <a:pPr>
              <a:lnSpc>
                <a:spcPct val="100000"/>
              </a:lnSpc>
            </a:pPr>
            <a:r>
              <a:rPr b="0" lang="en-GB" sz="3600" spc="-1" strike="noStrike">
                <a:solidFill>
                  <a:srgbClr val="000000"/>
                </a:solidFill>
                <a:latin typeface="Symbol"/>
                <a:ea typeface="DejaVu Sans"/>
              </a:rPr>
              <a:t></a:t>
            </a:r>
            <a:r>
              <a:rPr b="0"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A 7 5 3</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J 7 6</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K 4 3</a:t>
            </a:r>
            <a:endParaRPr b="0" lang="en-GB" sz="3600" spc="-1" strike="noStrike">
              <a:latin typeface="Arial"/>
            </a:endParaRPr>
          </a:p>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A J 2</a:t>
            </a:r>
            <a:endParaRPr b="0" lang="en-GB" sz="3600" spc="-1" strike="noStrike">
              <a:latin typeface="Arial"/>
            </a:endParaRPr>
          </a:p>
        </p:txBody>
      </p:sp>
      <p:sp>
        <p:nvSpPr>
          <p:cNvPr id="82" name="CustomShape 3"/>
          <p:cNvSpPr/>
          <p:nvPr/>
        </p:nvSpPr>
        <p:spPr>
          <a:xfrm>
            <a:off x="3733200" y="767160"/>
            <a:ext cx="2385720" cy="2284200"/>
          </a:xfrm>
          <a:prstGeom prst="rect">
            <a:avLst/>
          </a:prstGeom>
          <a:solidFill>
            <a:schemeClr val="accent6">
              <a:lumMod val="40000"/>
              <a:lumOff val="60000"/>
            </a:schemeClr>
          </a:solidFill>
          <a:ln w="0">
            <a:noFill/>
          </a:ln>
        </p:spPr>
        <p:style>
          <a:lnRef idx="0"/>
          <a:fillRef idx="0"/>
          <a:effectRef idx="0"/>
          <a:fontRef idx="minor"/>
        </p:style>
        <p:txBody>
          <a:bodyPr lIns="90000" rIns="90000" tIns="45000" bIns="45000">
            <a:spAutoFit/>
          </a:bodyPr>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Q J</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A 7 2</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K Q 9 8 6</a:t>
            </a:r>
            <a:endParaRPr b="0" lang="en-GB" sz="3600" spc="-1" strike="noStrike">
              <a:latin typeface="Arial"/>
            </a:endParaRPr>
          </a:p>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Q 10 9</a:t>
            </a:r>
            <a:endParaRPr b="0" lang="en-GB" sz="3600" spc="-1" strike="noStrike">
              <a:latin typeface="Arial"/>
            </a:endParaRPr>
          </a:p>
        </p:txBody>
      </p:sp>
      <p:sp>
        <p:nvSpPr>
          <p:cNvPr id="83" name="CustomShape 4"/>
          <p:cNvSpPr/>
          <p:nvPr/>
        </p:nvSpPr>
        <p:spPr>
          <a:xfrm>
            <a:off x="7079760" y="540000"/>
            <a:ext cx="2253240" cy="2284200"/>
          </a:xfrm>
          <a:prstGeom prst="rect">
            <a:avLst/>
          </a:prstGeom>
          <a:solidFill>
            <a:schemeClr val="accent6">
              <a:lumMod val="40000"/>
              <a:lumOff val="60000"/>
            </a:schemeClr>
          </a:solidFill>
          <a:ln w="0">
            <a:noFill/>
          </a:ln>
        </p:spPr>
        <p:style>
          <a:lnRef idx="0"/>
          <a:fillRef idx="0"/>
          <a:effectRef idx="0"/>
          <a:fontRef idx="minor"/>
        </p:style>
        <p:txBody>
          <a:bodyPr lIns="90000" rIns="90000" tIns="45000" bIns="45000">
            <a:spAutoFit/>
          </a:bodyPr>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A Q 8 5</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A 7 5</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J 9</a:t>
            </a:r>
            <a:endParaRPr b="0" lang="en-GB" sz="3600" spc="-1" strike="noStrike">
              <a:latin typeface="Arial"/>
            </a:endParaRPr>
          </a:p>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K 10 8 4</a:t>
            </a:r>
            <a:endParaRPr b="0" lang="en-GB" sz="3600" spc="-1" strike="noStrike">
              <a:latin typeface="Arial"/>
            </a:endParaRPr>
          </a:p>
        </p:txBody>
      </p:sp>
      <p:sp>
        <p:nvSpPr>
          <p:cNvPr id="84" name="CustomShape 5"/>
          <p:cNvSpPr/>
          <p:nvPr/>
        </p:nvSpPr>
        <p:spPr>
          <a:xfrm>
            <a:off x="503640" y="3316680"/>
            <a:ext cx="2916360" cy="2284920"/>
          </a:xfrm>
          <a:prstGeom prst="rect">
            <a:avLst/>
          </a:prstGeom>
          <a:solidFill>
            <a:schemeClr val="accent6">
              <a:lumMod val="40000"/>
              <a:lumOff val="60000"/>
            </a:schemeClr>
          </a:solidFill>
          <a:ln w="0">
            <a:noFill/>
          </a:ln>
        </p:spPr>
        <p:style>
          <a:lnRef idx="0"/>
          <a:fillRef idx="0"/>
          <a:effectRef idx="0"/>
          <a:fontRef idx="minor"/>
        </p:style>
        <p:txBody>
          <a:bodyPr lIns="90000" rIns="90000" tIns="45000" bIns="45000">
            <a:spAutoFit/>
          </a:bodyPr>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Q J 5 4</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Q 10 6 2</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A 4</a:t>
            </a:r>
            <a:endParaRPr b="0" lang="en-GB" sz="3600" spc="-1" strike="noStrike">
              <a:latin typeface="Arial"/>
            </a:endParaRPr>
          </a:p>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K 9 6</a:t>
            </a:r>
            <a:endParaRPr b="0" lang="en-GB" sz="3600" spc="-1" strike="noStrike">
              <a:latin typeface="Arial"/>
            </a:endParaRPr>
          </a:p>
        </p:txBody>
      </p:sp>
      <p:sp>
        <p:nvSpPr>
          <p:cNvPr id="85" name="CustomShape 6"/>
          <p:cNvSpPr/>
          <p:nvPr/>
        </p:nvSpPr>
        <p:spPr>
          <a:xfrm>
            <a:off x="3733200" y="3316680"/>
            <a:ext cx="2224800" cy="2284200"/>
          </a:xfrm>
          <a:prstGeom prst="rect">
            <a:avLst/>
          </a:prstGeom>
          <a:solidFill>
            <a:schemeClr val="accent6">
              <a:lumMod val="40000"/>
              <a:lumOff val="60000"/>
            </a:schemeClr>
          </a:solidFill>
          <a:ln w="0">
            <a:noFill/>
          </a:ln>
        </p:spPr>
        <p:style>
          <a:lnRef idx="0"/>
          <a:fillRef idx="0"/>
          <a:effectRef idx="0"/>
          <a:fontRef idx="minor"/>
        </p:style>
        <p:txBody>
          <a:bodyPr lIns="90000" rIns="90000" tIns="45000" bIns="45000">
            <a:spAutoFit/>
          </a:bodyPr>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9 3</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A Q J 4</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A J 5 4</a:t>
            </a:r>
            <a:endParaRPr b="0" lang="en-GB" sz="3600" spc="-1" strike="noStrike">
              <a:latin typeface="Arial"/>
            </a:endParaRPr>
          </a:p>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Q 10 7</a:t>
            </a:r>
            <a:endParaRPr b="0" lang="en-GB" sz="3600" spc="-1" strike="noStrike">
              <a:latin typeface="Arial"/>
            </a:endParaRPr>
          </a:p>
        </p:txBody>
      </p:sp>
      <p:sp>
        <p:nvSpPr>
          <p:cNvPr id="86" name="CustomShape 7"/>
          <p:cNvSpPr/>
          <p:nvPr/>
        </p:nvSpPr>
        <p:spPr>
          <a:xfrm>
            <a:off x="7079760" y="3060000"/>
            <a:ext cx="2639160" cy="2284200"/>
          </a:xfrm>
          <a:prstGeom prst="rect">
            <a:avLst/>
          </a:prstGeom>
          <a:solidFill>
            <a:schemeClr val="accent6">
              <a:lumMod val="40000"/>
              <a:lumOff val="60000"/>
            </a:schemeClr>
          </a:solidFill>
          <a:ln w="0">
            <a:noFill/>
          </a:ln>
        </p:spPr>
        <p:style>
          <a:lnRef idx="0"/>
          <a:fillRef idx="0"/>
          <a:effectRef idx="0"/>
          <a:fontRef idx="minor"/>
        </p:style>
        <p:txBody>
          <a:bodyPr lIns="90000" rIns="90000" tIns="45000" bIns="45000">
            <a:spAutoFit/>
          </a:bodyPr>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A 10 9  </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10 5 </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A K 10 9 4</a:t>
            </a:r>
            <a:endParaRPr b="0" lang="en-GB" sz="3600" spc="-1" strike="noStrike">
              <a:latin typeface="Arial"/>
            </a:endParaRPr>
          </a:p>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10 9 3</a:t>
            </a:r>
            <a:endParaRPr b="0" lang="en-GB" sz="36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1" presetSubtype="1">
                                  <p:stCondLst>
                                    <p:cond delay="0"/>
                                  </p:stCondLst>
                                  <p:childTnLst>
                                    <p:set>
                                      <p:cBhvr>
                                        <p:cTn id="6" dur="1" fill="hold">
                                          <p:stCondLst>
                                            <p:cond delay="0"/>
                                          </p:stCondLst>
                                        </p:cTn>
                                        <p:tgtEl>
                                          <p:spTgt spid="81"/>
                                        </p:tgtEl>
                                        <p:attrNameLst>
                                          <p:attrName>style.visibility</p:attrName>
                                        </p:attrNameLst>
                                      </p:cBhvr>
                                      <p:to>
                                        <p:strVal val="visible"/>
                                      </p:to>
                                    </p:set>
                                    <p:animEffect filter="wheel(1)" transition="in">
                                      <p:cBhvr additive="repl">
                                        <p:cTn id="7" dur="2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21" presetSubtype="1">
                                  <p:stCondLst>
                                    <p:cond delay="0"/>
                                  </p:stCondLst>
                                  <p:childTnLst>
                                    <p:set>
                                      <p:cBhvr>
                                        <p:cTn id="11" dur="1" fill="hold">
                                          <p:stCondLst>
                                            <p:cond delay="0"/>
                                          </p:stCondLst>
                                        </p:cTn>
                                        <p:tgtEl>
                                          <p:spTgt spid="82"/>
                                        </p:tgtEl>
                                        <p:attrNameLst>
                                          <p:attrName>style.visibility</p:attrName>
                                        </p:attrNameLst>
                                      </p:cBhvr>
                                      <p:to>
                                        <p:strVal val="visible"/>
                                      </p:to>
                                    </p:set>
                                    <p:animEffect filter="wheel(1)" transition="in">
                                      <p:cBhvr additive="repl">
                                        <p:cTn id="12" dur="20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21" presetSubtype="1">
                                  <p:stCondLst>
                                    <p:cond delay="0"/>
                                  </p:stCondLst>
                                  <p:childTnLst>
                                    <p:set>
                                      <p:cBhvr>
                                        <p:cTn id="16" dur="1" fill="hold">
                                          <p:stCondLst>
                                            <p:cond delay="0"/>
                                          </p:stCondLst>
                                        </p:cTn>
                                        <p:tgtEl>
                                          <p:spTgt spid="83"/>
                                        </p:tgtEl>
                                        <p:attrNameLst>
                                          <p:attrName>style.visibility</p:attrName>
                                        </p:attrNameLst>
                                      </p:cBhvr>
                                      <p:to>
                                        <p:strVal val="visible"/>
                                      </p:to>
                                    </p:set>
                                    <p:animEffect filter="wheel(1)" transition="in">
                                      <p:cBhvr additive="repl">
                                        <p:cTn id="17" dur="20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nodeType="clickEffect" fill="hold" presetClass="entr" presetID="21" presetSubtype="1">
                                  <p:stCondLst>
                                    <p:cond delay="0"/>
                                  </p:stCondLst>
                                  <p:childTnLst>
                                    <p:set>
                                      <p:cBhvr>
                                        <p:cTn id="21" dur="1" fill="hold">
                                          <p:stCondLst>
                                            <p:cond delay="0"/>
                                          </p:stCondLst>
                                        </p:cTn>
                                        <p:tgtEl>
                                          <p:spTgt spid="84"/>
                                        </p:tgtEl>
                                        <p:attrNameLst>
                                          <p:attrName>style.visibility</p:attrName>
                                        </p:attrNameLst>
                                      </p:cBhvr>
                                      <p:to>
                                        <p:strVal val="visible"/>
                                      </p:to>
                                    </p:set>
                                    <p:animEffect filter="wheel(1)" transition="in">
                                      <p:cBhvr additive="repl">
                                        <p:cTn id="22" dur="20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21" presetSubtype="1">
                                  <p:stCondLst>
                                    <p:cond delay="0"/>
                                  </p:stCondLst>
                                  <p:childTnLst>
                                    <p:set>
                                      <p:cBhvr>
                                        <p:cTn id="26" dur="1" fill="hold">
                                          <p:stCondLst>
                                            <p:cond delay="0"/>
                                          </p:stCondLst>
                                        </p:cTn>
                                        <p:tgtEl>
                                          <p:spTgt spid="85"/>
                                        </p:tgtEl>
                                        <p:attrNameLst>
                                          <p:attrName>style.visibility</p:attrName>
                                        </p:attrNameLst>
                                      </p:cBhvr>
                                      <p:to>
                                        <p:strVal val="visible"/>
                                      </p:to>
                                    </p:set>
                                    <p:animEffect filter="wheel(1)" transition="in">
                                      <p:cBhvr additive="repl">
                                        <p:cTn id="27" dur="20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nodeType="clickEffect" fill="hold" presetClass="entr" presetID="21" presetSubtype="1">
                                  <p:stCondLst>
                                    <p:cond delay="0"/>
                                  </p:stCondLst>
                                  <p:childTnLst>
                                    <p:set>
                                      <p:cBhvr>
                                        <p:cTn id="31" dur="1" fill="hold">
                                          <p:stCondLst>
                                            <p:cond delay="0"/>
                                          </p:stCondLst>
                                        </p:cTn>
                                        <p:tgtEl>
                                          <p:spTgt spid="86"/>
                                        </p:tgtEl>
                                        <p:attrNameLst>
                                          <p:attrName>style.visibility</p:attrName>
                                        </p:attrNameLst>
                                      </p:cBhvr>
                                      <p:to>
                                        <p:strVal val="visible"/>
                                      </p:to>
                                    </p:set>
                                    <p:animEffect filter="wheel(1)" transition="in">
                                      <p:cBhvr additive="repl">
                                        <p:cTn id="32" dur="2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720000" y="180000"/>
            <a:ext cx="8998560" cy="26629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2200" spc="-1" strike="noStrike">
                <a:solidFill>
                  <a:srgbClr val="000000"/>
                </a:solidFill>
                <a:latin typeface="Arial"/>
                <a:ea typeface="Microsoft YaHei"/>
              </a:rPr>
              <a:t>What are the responses by opener if partner bids 2</a:t>
            </a:r>
            <a:r>
              <a:rPr b="1" lang="en-GB" sz="3600" spc="-1" strike="noStrike">
                <a:solidFill>
                  <a:srgbClr val="000000"/>
                </a:solidFill>
                <a:latin typeface="Symbol"/>
                <a:ea typeface="DejaVu Sans"/>
              </a:rPr>
              <a:t></a:t>
            </a:r>
            <a:r>
              <a:rPr b="0" lang="en-GB" sz="2200" spc="-1" strike="noStrike">
                <a:solidFill>
                  <a:srgbClr val="000000"/>
                </a:solidFill>
                <a:latin typeface="Arial"/>
                <a:ea typeface="DejaVu Sans"/>
              </a:rPr>
              <a:t> Stayman</a:t>
            </a:r>
            <a:endParaRPr b="0" lang="en-GB" sz="2200" spc="-1" strike="noStrike">
              <a:latin typeface="Arial"/>
            </a:endParaRPr>
          </a:p>
          <a:p>
            <a:pPr>
              <a:lnSpc>
                <a:spcPct val="100000"/>
              </a:lnSpc>
            </a:pPr>
            <a:endParaRPr b="0" lang="en-GB" sz="2200" spc="-1" strike="noStrike">
              <a:latin typeface="Arial"/>
            </a:endParaRPr>
          </a:p>
          <a:p>
            <a:pPr>
              <a:lnSpc>
                <a:spcPct val="100000"/>
              </a:lnSpc>
            </a:pPr>
            <a:r>
              <a:rPr b="0" lang="en-GB" sz="1800" spc="-1" strike="noStrike">
                <a:solidFill>
                  <a:srgbClr val="000000"/>
                </a:solidFill>
                <a:latin typeface="Arial"/>
                <a:ea typeface="Microsoft YaHei"/>
              </a:rPr>
              <a:t>1. If you have a major suit bid it. If you have both major suits bid 2</a:t>
            </a:r>
            <a:r>
              <a:rPr b="1" lang="en-GB" sz="2600" spc="-1" strike="noStrike">
                <a:solidFill>
                  <a:srgbClr val="ff0000"/>
                </a:solidFill>
                <a:latin typeface="Symbol"/>
                <a:ea typeface="DejaVu Sans"/>
              </a:rPr>
              <a:t></a:t>
            </a:r>
            <a:endParaRPr b="0" lang="en-GB" sz="2600" spc="-1" strike="noStrike">
              <a:latin typeface="Arial"/>
            </a:endParaRPr>
          </a:p>
          <a:p>
            <a:pPr>
              <a:lnSpc>
                <a:spcPct val="100000"/>
              </a:lnSpc>
            </a:pPr>
            <a:r>
              <a:rPr b="0" lang="en-GB" sz="1800" spc="-1" strike="noStrike">
                <a:solidFill>
                  <a:srgbClr val="000000"/>
                </a:solidFill>
                <a:latin typeface="Arial"/>
                <a:ea typeface="Microsoft YaHei"/>
              </a:rPr>
              <a:t>2.If you do not have a 4 card major suit bid</a:t>
            </a:r>
            <a:r>
              <a:rPr b="0" lang="en-GB" sz="1800" spc="-1" strike="noStrike">
                <a:solidFill>
                  <a:srgbClr val="ff0000"/>
                </a:solidFill>
                <a:latin typeface="Arial"/>
                <a:ea typeface="Microsoft YaHei"/>
              </a:rPr>
              <a:t> 2</a:t>
            </a:r>
            <a:r>
              <a:rPr b="1" lang="en-GB" sz="2800" spc="-1" strike="noStrike">
                <a:solidFill>
                  <a:srgbClr val="ff0000"/>
                </a:solidFill>
                <a:latin typeface="Symbol"/>
                <a:ea typeface="DejaVu Sans"/>
              </a:rPr>
              <a:t></a:t>
            </a:r>
            <a:endParaRPr b="0" lang="en-GB" sz="2800" spc="-1" strike="noStrike">
              <a:latin typeface="Arial"/>
            </a:endParaRPr>
          </a:p>
          <a:p>
            <a:pPr>
              <a:lnSpc>
                <a:spcPct val="100000"/>
              </a:lnSpc>
            </a:pPr>
            <a:r>
              <a:rPr b="0" lang="en-GB" sz="1800" spc="-1" strike="noStrike">
                <a:solidFill>
                  <a:srgbClr val="000000"/>
                </a:solidFill>
                <a:latin typeface="Arial"/>
                <a:ea typeface="Microsoft YaHei"/>
              </a:rPr>
              <a:t>3. Do not bid 2NT to show both major suits, as it precludes the use of Stayman showing a weak hand with 5-4 in the major suits</a:t>
            </a:r>
            <a:endParaRPr b="0" lang="en-GB" sz="1800" spc="-1" strike="noStrike">
              <a:latin typeface="Arial"/>
            </a:endParaRPr>
          </a:p>
          <a:p>
            <a:pPr>
              <a:lnSpc>
                <a:spcPct val="100000"/>
              </a:lnSpc>
            </a:pPr>
            <a:endParaRPr b="0" lang="en-GB" sz="1800" spc="-1" strike="noStrike">
              <a:latin typeface="Arial"/>
            </a:endParaRPr>
          </a:p>
        </p:txBody>
      </p:sp>
      <p:sp>
        <p:nvSpPr>
          <p:cNvPr id="88" name="CustomShape 2"/>
          <p:cNvSpPr/>
          <p:nvPr/>
        </p:nvSpPr>
        <p:spPr>
          <a:xfrm>
            <a:off x="540000" y="3060000"/>
            <a:ext cx="8818560" cy="8568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1800" spc="-1" strike="noStrike">
                <a:solidFill>
                  <a:srgbClr val="000000"/>
                </a:solidFill>
                <a:latin typeface="Arial"/>
                <a:ea typeface="DejaVu Sans"/>
              </a:rPr>
              <a:t>Whenever you use Stayman you must be prepared for the fact that opener may have a different major from your hand,  or no major suit and then  your rebid should be either 2NT or 3NT. That is why for most hands 11pts is the minimum for Stayman</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0000"/>
                </a:solidFill>
                <a:latin typeface="Arial"/>
                <a:ea typeface="DejaVu Sans"/>
              </a:rPr>
              <a:t>You can agree with partner that the responder using Stayman must have at least 1 major suit</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CustomShape 1"/>
          <p:cNvSpPr/>
          <p:nvPr/>
        </p:nvSpPr>
        <p:spPr>
          <a:xfrm>
            <a:off x="540000" y="180000"/>
            <a:ext cx="8818560" cy="7106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2200" spc="-1" strike="noStrike">
                <a:solidFill>
                  <a:srgbClr val="000000"/>
                </a:solidFill>
                <a:latin typeface="Arial"/>
                <a:ea typeface="Microsoft YaHei"/>
              </a:rPr>
              <a:t>What values do you need to make a 2</a:t>
            </a:r>
            <a:r>
              <a:rPr b="1" lang="en-GB" sz="4000" spc="-1" strike="noStrike">
                <a:solidFill>
                  <a:srgbClr val="000000"/>
                </a:solidFill>
                <a:latin typeface="Symbol"/>
                <a:ea typeface="DejaVu Sans"/>
              </a:rPr>
              <a:t></a:t>
            </a:r>
            <a:r>
              <a:rPr b="0" lang="en-GB" sz="2200" spc="-1" strike="noStrike">
                <a:solidFill>
                  <a:srgbClr val="000000"/>
                </a:solidFill>
                <a:latin typeface="Arial"/>
                <a:ea typeface="DejaVu Sans"/>
              </a:rPr>
              <a:t> Stayman bid ?</a:t>
            </a:r>
            <a:endParaRPr b="0" lang="en-GB" sz="2200" spc="-1" strike="noStrike">
              <a:latin typeface="Arial"/>
            </a:endParaRPr>
          </a:p>
        </p:txBody>
      </p:sp>
      <p:sp>
        <p:nvSpPr>
          <p:cNvPr id="90" name="CustomShape 2"/>
          <p:cNvSpPr/>
          <p:nvPr/>
        </p:nvSpPr>
        <p:spPr>
          <a:xfrm>
            <a:off x="540000" y="900000"/>
            <a:ext cx="8818560" cy="6847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2400" spc="-1" strike="noStrike">
                <a:solidFill>
                  <a:srgbClr val="000000"/>
                </a:solidFill>
                <a:latin typeface="Arial"/>
                <a:ea typeface="DejaVu Sans"/>
              </a:rPr>
              <a:t>Usually a major suit and at least 10 pts, preferably at least 11pts</a:t>
            </a:r>
            <a:endParaRPr b="0" lang="en-GB" sz="2400" spc="-1" strike="noStrike">
              <a:latin typeface="Arial"/>
            </a:endParaRPr>
          </a:p>
          <a:p>
            <a:pPr>
              <a:lnSpc>
                <a:spcPct val="100000"/>
              </a:lnSpc>
            </a:pPr>
            <a:endParaRPr b="0" lang="en-GB" sz="2400" spc="-1" strike="noStrike">
              <a:latin typeface="Arial"/>
            </a:endParaRPr>
          </a:p>
        </p:txBody>
      </p:sp>
      <p:sp>
        <p:nvSpPr>
          <p:cNvPr id="91" name="CustomShape 3"/>
          <p:cNvSpPr/>
          <p:nvPr/>
        </p:nvSpPr>
        <p:spPr>
          <a:xfrm>
            <a:off x="609840" y="1332360"/>
            <a:ext cx="2549520" cy="2284200"/>
          </a:xfrm>
          <a:prstGeom prst="rect">
            <a:avLst/>
          </a:prstGeom>
          <a:solidFill>
            <a:schemeClr val="accent6">
              <a:lumMod val="40000"/>
              <a:lumOff val="60000"/>
            </a:schemeClr>
          </a:solidFill>
          <a:ln w="0">
            <a:noFill/>
          </a:ln>
        </p:spPr>
        <p:style>
          <a:lnRef idx="0"/>
          <a:fillRef idx="0"/>
          <a:effectRef idx="0"/>
          <a:fontRef idx="minor"/>
        </p:style>
        <p:txBody>
          <a:bodyPr lIns="90000" rIns="90000" tIns="45000" bIns="45000">
            <a:spAutoFit/>
          </a:bodyPr>
          <a:p>
            <a:pPr>
              <a:lnSpc>
                <a:spcPct val="100000"/>
              </a:lnSpc>
            </a:pPr>
            <a:r>
              <a:rPr b="0" lang="en-GB" sz="3600" spc="-1" strike="noStrike">
                <a:solidFill>
                  <a:srgbClr val="000000"/>
                </a:solidFill>
                <a:latin typeface="Symbol"/>
                <a:ea typeface="DejaVu Sans"/>
              </a:rPr>
              <a:t></a:t>
            </a:r>
            <a:r>
              <a:rPr b="0"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Q J 9 3</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A K 8 5</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K 3</a:t>
            </a:r>
            <a:endParaRPr b="0" lang="en-GB" sz="3600" spc="-1" strike="noStrike">
              <a:latin typeface="Arial"/>
            </a:endParaRPr>
          </a:p>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J 4 2</a:t>
            </a:r>
            <a:endParaRPr b="0" lang="en-GB" sz="3600" spc="-1" strike="noStrike">
              <a:latin typeface="Arial"/>
            </a:endParaRPr>
          </a:p>
        </p:txBody>
      </p:sp>
      <p:sp>
        <p:nvSpPr>
          <p:cNvPr id="92" name="CustomShape 4"/>
          <p:cNvSpPr/>
          <p:nvPr/>
        </p:nvSpPr>
        <p:spPr>
          <a:xfrm>
            <a:off x="3787200" y="1440000"/>
            <a:ext cx="2691360" cy="2284200"/>
          </a:xfrm>
          <a:prstGeom prst="rect">
            <a:avLst/>
          </a:prstGeom>
          <a:solidFill>
            <a:schemeClr val="accent6">
              <a:lumMod val="40000"/>
              <a:lumOff val="60000"/>
            </a:schemeClr>
          </a:solidFill>
          <a:ln w="0">
            <a:noFill/>
          </a:ln>
        </p:spPr>
        <p:style>
          <a:lnRef idx="0"/>
          <a:fillRef idx="0"/>
          <a:effectRef idx="0"/>
          <a:fontRef idx="minor"/>
        </p:style>
        <p:txBody>
          <a:bodyPr lIns="90000" rIns="90000" tIns="45000" bIns="45000">
            <a:spAutoFit/>
          </a:bodyPr>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Q 9 3 </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A K 7 5</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K 5</a:t>
            </a:r>
            <a:endParaRPr b="0" lang="en-GB" sz="3600" spc="-1" strike="noStrike">
              <a:latin typeface="Arial"/>
            </a:endParaRPr>
          </a:p>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9 7 5 3</a:t>
            </a:r>
            <a:endParaRPr b="0" lang="en-GB" sz="3600" spc="-1" strike="noStrike">
              <a:latin typeface="Arial"/>
            </a:endParaRPr>
          </a:p>
        </p:txBody>
      </p:sp>
      <p:sp>
        <p:nvSpPr>
          <p:cNvPr id="93" name="CustomShape 5"/>
          <p:cNvSpPr/>
          <p:nvPr/>
        </p:nvSpPr>
        <p:spPr>
          <a:xfrm>
            <a:off x="6975720" y="1376640"/>
            <a:ext cx="2725560" cy="2284200"/>
          </a:xfrm>
          <a:prstGeom prst="rect">
            <a:avLst/>
          </a:prstGeom>
          <a:solidFill>
            <a:schemeClr val="accent6">
              <a:lumMod val="40000"/>
              <a:lumOff val="60000"/>
            </a:schemeClr>
          </a:solidFill>
          <a:ln w="0">
            <a:noFill/>
          </a:ln>
        </p:spPr>
        <p:style>
          <a:lnRef idx="0"/>
          <a:fillRef idx="0"/>
          <a:effectRef idx="0"/>
          <a:fontRef idx="minor"/>
        </p:style>
        <p:txBody>
          <a:bodyPr lIns="90000" rIns="90000" tIns="45000" bIns="45000">
            <a:spAutoFit/>
          </a:bodyPr>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K Q 8 5</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Q</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7 5</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6 3</a:t>
            </a:r>
            <a:endParaRPr b="0" lang="en-GB" sz="3600" spc="-1" strike="noStrike">
              <a:latin typeface="Arial"/>
            </a:endParaRPr>
          </a:p>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A K 8 4</a:t>
            </a:r>
            <a:endParaRPr b="0" lang="en-GB" sz="3600" spc="-1" strike="noStrike">
              <a:latin typeface="Arial"/>
            </a:endParaRPr>
          </a:p>
        </p:txBody>
      </p:sp>
      <p:sp>
        <p:nvSpPr>
          <p:cNvPr id="94" name="CustomShape 6"/>
          <p:cNvSpPr/>
          <p:nvPr/>
        </p:nvSpPr>
        <p:spPr>
          <a:xfrm>
            <a:off x="540000" y="3966120"/>
            <a:ext cx="10637280" cy="10645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GB" sz="3200" spc="-1" strike="noStrike">
                <a:solidFill>
                  <a:srgbClr val="000000"/>
                </a:solidFill>
                <a:latin typeface="Arial"/>
                <a:ea typeface="DejaVu Sans"/>
              </a:rPr>
              <a:t>These three hands are perfect for a 2</a:t>
            </a:r>
            <a:r>
              <a:rPr b="1" lang="en-GB" sz="3200" spc="-1" strike="noStrike">
                <a:solidFill>
                  <a:srgbClr val="000000"/>
                </a:solidFill>
                <a:latin typeface="Symbol"/>
                <a:ea typeface="DejaVu Sans"/>
              </a:rPr>
              <a:t></a:t>
            </a:r>
            <a:r>
              <a:rPr b="1" lang="en-GB" sz="3200" spc="-1" strike="noStrike">
                <a:solidFill>
                  <a:srgbClr val="000000"/>
                </a:solidFill>
                <a:latin typeface="Arial"/>
                <a:ea typeface="DejaVu Sans"/>
              </a:rPr>
              <a:t> Stayman response after partner has opened 1 NT</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378000" y="214920"/>
            <a:ext cx="3625200" cy="1186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GB" sz="3600" spc="-1" strike="noStrike">
                <a:solidFill>
                  <a:srgbClr val="000000"/>
                </a:solidFill>
                <a:latin typeface="Calibri"/>
                <a:ea typeface="DejaVu Sans"/>
              </a:rPr>
              <a:t>Stayman Convention</a:t>
            </a:r>
            <a:endParaRPr b="0" lang="en-GB" sz="3600" spc="-1" strike="noStrike">
              <a:latin typeface="Arial"/>
            </a:endParaRPr>
          </a:p>
        </p:txBody>
      </p:sp>
      <p:sp>
        <p:nvSpPr>
          <p:cNvPr id="96" name="CustomShape 2"/>
          <p:cNvSpPr/>
          <p:nvPr/>
        </p:nvSpPr>
        <p:spPr>
          <a:xfrm>
            <a:off x="503640" y="926280"/>
            <a:ext cx="2374920" cy="2284200"/>
          </a:xfrm>
          <a:prstGeom prst="rect">
            <a:avLst/>
          </a:prstGeom>
          <a:solidFill>
            <a:schemeClr val="accent6">
              <a:lumMod val="40000"/>
              <a:lumOff val="60000"/>
            </a:schemeClr>
          </a:solidFill>
          <a:ln w="0">
            <a:noFill/>
          </a:ln>
        </p:spPr>
        <p:style>
          <a:lnRef idx="0"/>
          <a:fillRef idx="0"/>
          <a:effectRef idx="0"/>
          <a:fontRef idx="minor"/>
        </p:style>
        <p:txBody>
          <a:bodyPr lIns="90000" rIns="90000" tIns="45000" bIns="45000">
            <a:spAutoFit/>
          </a:bodyPr>
          <a:p>
            <a:pPr>
              <a:lnSpc>
                <a:spcPct val="100000"/>
              </a:lnSpc>
            </a:pPr>
            <a:r>
              <a:rPr b="0" lang="en-GB" sz="3600" spc="-1" strike="noStrike">
                <a:solidFill>
                  <a:srgbClr val="000000"/>
                </a:solidFill>
                <a:latin typeface="Symbol"/>
                <a:ea typeface="DejaVu Sans"/>
              </a:rPr>
              <a:t></a:t>
            </a:r>
            <a:r>
              <a:rPr b="0"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K 9 5 3 2</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Q J 8 4</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8 3</a:t>
            </a:r>
            <a:endParaRPr b="0" lang="en-GB" sz="3600" spc="-1" strike="noStrike">
              <a:latin typeface="Arial"/>
            </a:endParaRPr>
          </a:p>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6 5</a:t>
            </a:r>
            <a:endParaRPr b="0" lang="en-GB" sz="3600" spc="-1" strike="noStrike">
              <a:latin typeface="Arial"/>
            </a:endParaRPr>
          </a:p>
        </p:txBody>
      </p:sp>
      <p:sp>
        <p:nvSpPr>
          <p:cNvPr id="97" name="CustomShape 3"/>
          <p:cNvSpPr/>
          <p:nvPr/>
        </p:nvSpPr>
        <p:spPr>
          <a:xfrm>
            <a:off x="503640" y="3452760"/>
            <a:ext cx="2374920" cy="2284200"/>
          </a:xfrm>
          <a:prstGeom prst="rect">
            <a:avLst/>
          </a:prstGeom>
          <a:solidFill>
            <a:schemeClr val="accent6">
              <a:lumMod val="40000"/>
              <a:lumOff val="60000"/>
            </a:schemeClr>
          </a:solidFill>
          <a:ln w="0">
            <a:noFill/>
          </a:ln>
        </p:spPr>
        <p:style>
          <a:lnRef idx="0"/>
          <a:fillRef idx="0"/>
          <a:effectRef idx="0"/>
          <a:fontRef idx="minor"/>
        </p:style>
        <p:txBody>
          <a:bodyPr lIns="90000" rIns="90000" tIns="45000" bIns="45000">
            <a:spAutoFit/>
          </a:bodyPr>
          <a:p>
            <a:pPr>
              <a:lnSpc>
                <a:spcPct val="100000"/>
              </a:lnSpc>
            </a:pPr>
            <a:r>
              <a:rPr b="0" lang="en-GB" sz="3600" spc="-1" strike="noStrike">
                <a:solidFill>
                  <a:srgbClr val="000000"/>
                </a:solidFill>
                <a:latin typeface="Symbol"/>
                <a:ea typeface="DejaVu Sans"/>
              </a:rPr>
              <a:t></a:t>
            </a:r>
            <a:r>
              <a:rPr b="0"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K 7 5 3</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J </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K</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8 7 3</a:t>
            </a:r>
            <a:endParaRPr b="0" lang="en-GB" sz="3600" spc="-1" strike="noStrike">
              <a:latin typeface="Arial"/>
            </a:endParaRPr>
          </a:p>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J 10 6 2</a:t>
            </a:r>
            <a:endParaRPr b="0" lang="en-GB" sz="3600" spc="-1" strike="noStrike">
              <a:latin typeface="Arial"/>
            </a:endParaRPr>
          </a:p>
        </p:txBody>
      </p:sp>
      <p:sp>
        <p:nvSpPr>
          <p:cNvPr id="98" name="CustomShape 4"/>
          <p:cNvSpPr/>
          <p:nvPr/>
        </p:nvSpPr>
        <p:spPr>
          <a:xfrm>
            <a:off x="2981160" y="926280"/>
            <a:ext cx="6913800" cy="2069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GB" sz="2600" spc="-1" strike="noStrike">
                <a:solidFill>
                  <a:srgbClr val="000000"/>
                </a:solidFill>
                <a:latin typeface="Arial"/>
                <a:ea typeface="DejaVu Sans"/>
              </a:rPr>
              <a:t>This hand is also suitable for Stayman although it has less than 11 points. If opener rebids 2</a:t>
            </a:r>
            <a:r>
              <a:rPr b="1" lang="en-GB" sz="2600" spc="-1" strike="noStrike">
                <a:solidFill>
                  <a:srgbClr val="ff0000"/>
                </a:solidFill>
                <a:latin typeface="Symbol"/>
                <a:ea typeface="DejaVu Sans"/>
              </a:rPr>
              <a:t></a:t>
            </a:r>
            <a:r>
              <a:rPr b="1" lang="en-GB" sz="2600" spc="-1" strike="noStrike">
                <a:solidFill>
                  <a:srgbClr val="000000"/>
                </a:solidFill>
                <a:latin typeface="Arial"/>
                <a:ea typeface="DejaVu Sans"/>
              </a:rPr>
              <a:t> or 2</a:t>
            </a:r>
            <a:r>
              <a:rPr b="1" lang="en-GB" sz="2600" spc="-1" strike="noStrike">
                <a:solidFill>
                  <a:srgbClr val="000000"/>
                </a:solidFill>
                <a:latin typeface="Symbol"/>
                <a:ea typeface="DejaVu Sans"/>
              </a:rPr>
              <a:t></a:t>
            </a:r>
            <a:r>
              <a:rPr b="1" lang="en-GB" sz="2600" spc="-1" strike="noStrike">
                <a:solidFill>
                  <a:srgbClr val="000000"/>
                </a:solidFill>
                <a:latin typeface="Arial"/>
                <a:ea typeface="DejaVu Sans"/>
              </a:rPr>
              <a:t> you can pass. If opener rebids 2</a:t>
            </a:r>
            <a:r>
              <a:rPr b="1" lang="en-GB" sz="2600" spc="-1" strike="noStrike">
                <a:solidFill>
                  <a:srgbClr val="ff0000"/>
                </a:solidFill>
                <a:latin typeface="Symbol"/>
                <a:ea typeface="DejaVu Sans"/>
              </a:rPr>
              <a:t></a:t>
            </a:r>
            <a:r>
              <a:rPr b="1" lang="en-GB" sz="2600" spc="-1" strike="noStrike">
                <a:solidFill>
                  <a:srgbClr val="000000"/>
                </a:solidFill>
                <a:latin typeface="Arial"/>
                <a:ea typeface="DejaVu Sans"/>
              </a:rPr>
              <a:t> you can still sign off in 2</a:t>
            </a:r>
            <a:r>
              <a:rPr b="1" lang="en-GB" sz="2600" spc="-1" strike="noStrike">
                <a:solidFill>
                  <a:srgbClr val="000000"/>
                </a:solidFill>
                <a:latin typeface="Symbol"/>
                <a:ea typeface="DejaVu Sans"/>
              </a:rPr>
              <a:t></a:t>
            </a:r>
            <a:r>
              <a:rPr b="1" lang="en-GB" sz="2600" spc="-1" strike="noStrike">
                <a:solidFill>
                  <a:srgbClr val="000000"/>
                </a:solidFill>
                <a:latin typeface="Arial"/>
                <a:ea typeface="DejaVu Sans"/>
              </a:rPr>
              <a:t> because you have five. </a:t>
            </a:r>
            <a:endParaRPr b="0" lang="en-GB" sz="2600" spc="-1" strike="noStrike">
              <a:latin typeface="Arial"/>
            </a:endParaRPr>
          </a:p>
        </p:txBody>
      </p:sp>
      <p:sp>
        <p:nvSpPr>
          <p:cNvPr id="99" name="CustomShape 5"/>
          <p:cNvSpPr/>
          <p:nvPr/>
        </p:nvSpPr>
        <p:spPr>
          <a:xfrm>
            <a:off x="3014280" y="3335760"/>
            <a:ext cx="6847560" cy="2069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GB" sz="2600" spc="-1" strike="noStrike">
                <a:solidFill>
                  <a:srgbClr val="000000"/>
                </a:solidFill>
                <a:latin typeface="Arial"/>
                <a:ea typeface="DejaVu Sans"/>
              </a:rPr>
              <a:t>But you should not use Stayman with this hand. What will you do if partner bids 2</a:t>
            </a:r>
            <a:r>
              <a:rPr b="1" lang="en-GB" sz="2600" spc="-1" strike="noStrike">
                <a:solidFill>
                  <a:srgbClr val="ff0000"/>
                </a:solidFill>
                <a:latin typeface="Symbol"/>
                <a:ea typeface="DejaVu Sans"/>
              </a:rPr>
              <a:t></a:t>
            </a:r>
            <a:r>
              <a:rPr b="1" lang="en-GB" sz="2600" spc="-1" strike="noStrike">
                <a:solidFill>
                  <a:srgbClr val="000000"/>
                </a:solidFill>
                <a:latin typeface="Arial"/>
                <a:ea typeface="DejaVu Sans"/>
              </a:rPr>
              <a:t>? You can’t bid 2</a:t>
            </a:r>
            <a:r>
              <a:rPr b="1" lang="en-GB" sz="2600" spc="-1" strike="noStrike">
                <a:solidFill>
                  <a:srgbClr val="000000"/>
                </a:solidFill>
                <a:latin typeface="Symbol"/>
                <a:ea typeface="DejaVu Sans"/>
              </a:rPr>
              <a:t></a:t>
            </a:r>
            <a:r>
              <a:rPr b="1" lang="en-GB" sz="2600" spc="-1" strike="noStrike">
                <a:solidFill>
                  <a:srgbClr val="000000"/>
                </a:solidFill>
                <a:latin typeface="Arial"/>
                <a:ea typeface="DejaVu Sans"/>
              </a:rPr>
              <a:t> as it would promise five spades and you can’t bid 2NT as it would promise 11-12 points!</a:t>
            </a:r>
            <a:endParaRPr b="0" lang="en-GB" sz="2600" spc="-1" strike="noStrike">
              <a:latin typeface="Arial"/>
            </a:endParaRPr>
          </a:p>
        </p:txBody>
      </p:sp>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childTnLst>
                  <p:par>
                    <p:cTn id="35" fill="hold">
                      <p:stCondLst>
                        <p:cond delay="indefinite"/>
                      </p:stCondLst>
                      <p:childTnLst>
                        <p:par>
                          <p:cTn id="36" fill="hold">
                            <p:stCondLst>
                              <p:cond delay="0"/>
                            </p:stCondLst>
                            <p:childTnLst>
                              <p:par>
                                <p:cTn id="37" nodeType="clickEffect" fill="hold" presetClass="entr" presetID="21" presetSubtype="1">
                                  <p:stCondLst>
                                    <p:cond delay="0"/>
                                  </p:stCondLst>
                                  <p:childTnLst>
                                    <p:set>
                                      <p:cBhvr>
                                        <p:cTn id="38" dur="1" fill="hold">
                                          <p:stCondLst>
                                            <p:cond delay="0"/>
                                          </p:stCondLst>
                                        </p:cTn>
                                        <p:tgtEl>
                                          <p:spTgt spid="96"/>
                                        </p:tgtEl>
                                        <p:attrNameLst>
                                          <p:attrName>style.visibility</p:attrName>
                                        </p:attrNameLst>
                                      </p:cBhvr>
                                      <p:to>
                                        <p:strVal val="visible"/>
                                      </p:to>
                                    </p:set>
                                    <p:animEffect filter="wheel(1)" transition="in">
                                      <p:cBhvr additive="repl">
                                        <p:cTn id="39" dur="2000"/>
                                        <p:tgtEl>
                                          <p:spTgt spid="96"/>
                                        </p:tgtEl>
                                      </p:cBhvr>
                                    </p:animEffect>
                                  </p:childTnLst>
                                </p:cTn>
                              </p:par>
                            </p:childTnLst>
                          </p:cTn>
                        </p:par>
                      </p:childTnLst>
                    </p:cTn>
                  </p:par>
                  <p:par>
                    <p:cTn id="40" fill="hold">
                      <p:stCondLst>
                        <p:cond delay="indefinite"/>
                      </p:stCondLst>
                      <p:childTnLst>
                        <p:par>
                          <p:cTn id="41" fill="hold">
                            <p:stCondLst>
                              <p:cond delay="0"/>
                            </p:stCondLst>
                            <p:childTnLst>
                              <p:par>
                                <p:cTn id="42" nodeType="clickEffect" fill="hold" presetClass="entr" presetID="22" presetSubtype="8">
                                  <p:stCondLst>
                                    <p:cond delay="0"/>
                                  </p:stCondLst>
                                  <p:childTnLst>
                                    <p:set>
                                      <p:cBhvr>
                                        <p:cTn id="43" dur="1" fill="hold">
                                          <p:stCondLst>
                                            <p:cond delay="0"/>
                                          </p:stCondLst>
                                        </p:cTn>
                                        <p:tgtEl>
                                          <p:spTgt spid="98"/>
                                        </p:tgtEl>
                                        <p:attrNameLst>
                                          <p:attrName>style.visibility</p:attrName>
                                        </p:attrNameLst>
                                      </p:cBhvr>
                                      <p:to>
                                        <p:strVal val="visible"/>
                                      </p:to>
                                    </p:set>
                                    <p:animEffect filter="wipe(left)" transition="in">
                                      <p:cBhvr additive="repl">
                                        <p:cTn id="44" dur="500"/>
                                        <p:tgtEl>
                                          <p:spTgt spid="98"/>
                                        </p:tgtEl>
                                      </p:cBhvr>
                                    </p:animEffec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21" presetSubtype="1">
                                  <p:stCondLst>
                                    <p:cond delay="0"/>
                                  </p:stCondLst>
                                  <p:childTnLst>
                                    <p:set>
                                      <p:cBhvr>
                                        <p:cTn id="48" dur="1" fill="hold">
                                          <p:stCondLst>
                                            <p:cond delay="0"/>
                                          </p:stCondLst>
                                        </p:cTn>
                                        <p:tgtEl>
                                          <p:spTgt spid="97"/>
                                        </p:tgtEl>
                                        <p:attrNameLst>
                                          <p:attrName>style.visibility</p:attrName>
                                        </p:attrNameLst>
                                      </p:cBhvr>
                                      <p:to>
                                        <p:strVal val="visible"/>
                                      </p:to>
                                    </p:set>
                                    <p:animEffect filter="wheel(1)" transition="in">
                                      <p:cBhvr additive="repl">
                                        <p:cTn id="49" dur="2000"/>
                                        <p:tgtEl>
                                          <p:spTgt spid="97"/>
                                        </p:tgtEl>
                                      </p:cBhvr>
                                    </p:animEffect>
                                  </p:childTnLst>
                                </p:cTn>
                              </p:par>
                            </p:childTnLst>
                          </p:cTn>
                        </p:par>
                      </p:childTnLst>
                    </p:cTn>
                  </p:par>
                  <p:par>
                    <p:cTn id="50" fill="hold">
                      <p:stCondLst>
                        <p:cond delay="indefinite"/>
                      </p:stCondLst>
                      <p:childTnLst>
                        <p:par>
                          <p:cTn id="51" fill="hold">
                            <p:stCondLst>
                              <p:cond delay="0"/>
                            </p:stCondLst>
                            <p:childTnLst>
                              <p:par>
                                <p:cTn id="52" nodeType="clickEffect" fill="hold" presetClass="entr" presetID="22" presetSubtype="8">
                                  <p:stCondLst>
                                    <p:cond delay="0"/>
                                  </p:stCondLst>
                                  <p:childTnLst>
                                    <p:set>
                                      <p:cBhvr>
                                        <p:cTn id="53" dur="1" fill="hold">
                                          <p:stCondLst>
                                            <p:cond delay="0"/>
                                          </p:stCondLst>
                                        </p:cTn>
                                        <p:tgtEl>
                                          <p:spTgt spid="99"/>
                                        </p:tgtEl>
                                        <p:attrNameLst>
                                          <p:attrName>style.visibility</p:attrName>
                                        </p:attrNameLst>
                                      </p:cBhvr>
                                      <p:to>
                                        <p:strVal val="visible"/>
                                      </p:to>
                                    </p:set>
                                    <p:animEffect filter="wipe(left)" transition="in">
                                      <p:cBhvr additive="repl">
                                        <p:cTn id="54" dur="5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ustomShape 1"/>
          <p:cNvSpPr/>
          <p:nvPr/>
        </p:nvSpPr>
        <p:spPr>
          <a:xfrm>
            <a:off x="540000" y="360000"/>
            <a:ext cx="8998560" cy="3448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1800" spc="-1" strike="noStrike">
                <a:solidFill>
                  <a:srgbClr val="000000"/>
                </a:solidFill>
                <a:latin typeface="Arial"/>
                <a:ea typeface="DejaVu Sans"/>
              </a:rPr>
              <a:t>Another hand where you can use Stayman over partner’s 1NT</a:t>
            </a:r>
            <a:endParaRPr b="0" lang="en-GB" sz="1800" spc="-1" strike="noStrike">
              <a:latin typeface="Arial"/>
            </a:endParaRPr>
          </a:p>
        </p:txBody>
      </p:sp>
      <p:sp>
        <p:nvSpPr>
          <p:cNvPr id="101" name="CustomShape 2"/>
          <p:cNvSpPr/>
          <p:nvPr/>
        </p:nvSpPr>
        <p:spPr>
          <a:xfrm>
            <a:off x="863640" y="955800"/>
            <a:ext cx="2374920" cy="2284200"/>
          </a:xfrm>
          <a:prstGeom prst="rect">
            <a:avLst/>
          </a:prstGeom>
          <a:solidFill>
            <a:schemeClr val="accent6">
              <a:lumMod val="40000"/>
              <a:lumOff val="60000"/>
            </a:schemeClr>
          </a:solidFill>
          <a:ln w="0">
            <a:noFill/>
          </a:ln>
        </p:spPr>
        <p:style>
          <a:lnRef idx="0"/>
          <a:fillRef idx="0"/>
          <a:effectRef idx="0"/>
          <a:fontRef idx="minor"/>
        </p:style>
        <p:txBody>
          <a:bodyPr lIns="90000" rIns="90000" tIns="45000" bIns="45000">
            <a:spAutoFit/>
          </a:bodyPr>
          <a:p>
            <a:pPr>
              <a:lnSpc>
                <a:spcPct val="100000"/>
              </a:lnSpc>
            </a:pPr>
            <a:r>
              <a:rPr b="0" lang="en-GB" sz="3600" spc="-1" strike="noStrike">
                <a:solidFill>
                  <a:srgbClr val="000000"/>
                </a:solidFill>
                <a:latin typeface="Symbol"/>
                <a:ea typeface="DejaVu Sans"/>
              </a:rPr>
              <a:t></a:t>
            </a:r>
            <a:r>
              <a:rPr b="0"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K 7 5 3</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J 1096 </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K</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8 7 3</a:t>
            </a:r>
            <a:endParaRPr b="0" lang="en-GB" sz="3600" spc="-1" strike="noStrike">
              <a:latin typeface="Arial"/>
            </a:endParaRPr>
          </a:p>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J </a:t>
            </a:r>
            <a:endParaRPr b="0" lang="en-GB" sz="3600" spc="-1" strike="noStrike">
              <a:latin typeface="Arial"/>
            </a:endParaRPr>
          </a:p>
        </p:txBody>
      </p:sp>
      <p:sp>
        <p:nvSpPr>
          <p:cNvPr id="102" name="CustomShape 3"/>
          <p:cNvSpPr/>
          <p:nvPr/>
        </p:nvSpPr>
        <p:spPr>
          <a:xfrm>
            <a:off x="3600000" y="1080000"/>
            <a:ext cx="5218560" cy="3448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1800" spc="-1" strike="noStrike">
                <a:solidFill>
                  <a:srgbClr val="000000"/>
                </a:solidFill>
                <a:latin typeface="Arial"/>
                <a:ea typeface="DejaVu Sans"/>
              </a:rPr>
              <a:t>Whatever opener responds you can pass! This is for more advanced players</a:t>
            </a:r>
            <a:endParaRPr b="0" lang="en-GB" sz="1800" spc="-1" strike="noStrike">
              <a:latin typeface="Arial"/>
            </a:endParaRPr>
          </a:p>
        </p:txBody>
      </p:sp>
      <p:sp>
        <p:nvSpPr>
          <p:cNvPr id="103" name="CustomShape 4"/>
          <p:cNvSpPr/>
          <p:nvPr/>
        </p:nvSpPr>
        <p:spPr>
          <a:xfrm>
            <a:off x="900000" y="3780000"/>
            <a:ext cx="8638560" cy="6008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1800" spc="-1" strike="noStrike">
                <a:solidFill>
                  <a:srgbClr val="000000"/>
                </a:solidFill>
                <a:latin typeface="Arial"/>
                <a:ea typeface="DejaVu Sans"/>
              </a:rPr>
              <a:t>Stayman is used with 4 card major suits, these days transfers are used with 5 card suits. Transfers are for advanced players only, to show a 5 card suit usually a major suit</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CustomShape 1"/>
          <p:cNvSpPr/>
          <p:nvPr/>
        </p:nvSpPr>
        <p:spPr>
          <a:xfrm>
            <a:off x="360000" y="180000"/>
            <a:ext cx="4858560" cy="5218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1800" spc="-1" strike="noStrike">
                <a:solidFill>
                  <a:srgbClr val="000000"/>
                </a:solidFill>
                <a:latin typeface="Arial"/>
                <a:ea typeface="DejaVu Sans"/>
              </a:rPr>
              <a:t>Continuing the bidding partner has opened 1NT 12-14 pts. These are your 2 different hands</a:t>
            </a:r>
            <a:endParaRPr b="0" lang="en-GB" sz="1800" spc="-1" strike="noStrike">
              <a:latin typeface="Arial"/>
            </a:endParaRPr>
          </a:p>
        </p:txBody>
      </p:sp>
      <p:sp>
        <p:nvSpPr>
          <p:cNvPr id="105" name="CustomShape 2"/>
          <p:cNvSpPr/>
          <p:nvPr/>
        </p:nvSpPr>
        <p:spPr>
          <a:xfrm>
            <a:off x="547920" y="955800"/>
            <a:ext cx="3231360" cy="2284200"/>
          </a:xfrm>
          <a:prstGeom prst="rect">
            <a:avLst/>
          </a:prstGeom>
          <a:solidFill>
            <a:srgbClr val="999999"/>
          </a:solidFill>
          <a:ln w="0">
            <a:noFill/>
          </a:ln>
        </p:spPr>
        <p:style>
          <a:lnRef idx="0"/>
          <a:fillRef idx="0"/>
          <a:effectRef idx="0"/>
          <a:fontRef idx="minor"/>
        </p:style>
        <p:txBody>
          <a:bodyPr lIns="90000" rIns="90000" tIns="45000" bIns="45000">
            <a:spAutoFit/>
          </a:bodyPr>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Q 9 3 </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A J 7 5</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K 5</a:t>
            </a:r>
            <a:endParaRPr b="0" lang="en-GB" sz="3600" spc="-1" strike="noStrike">
              <a:latin typeface="Arial"/>
            </a:endParaRPr>
          </a:p>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K J 5 3</a:t>
            </a:r>
            <a:endParaRPr b="0" lang="en-GB" sz="3600" spc="-1" strike="noStrike">
              <a:latin typeface="Arial"/>
            </a:endParaRPr>
          </a:p>
        </p:txBody>
      </p:sp>
      <p:sp>
        <p:nvSpPr>
          <p:cNvPr id="106" name="CustomShape 3"/>
          <p:cNvSpPr/>
          <p:nvPr/>
        </p:nvSpPr>
        <p:spPr>
          <a:xfrm>
            <a:off x="5760000" y="180000"/>
            <a:ext cx="4138560" cy="23997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1800" spc="-1" strike="noStrike">
                <a:solidFill>
                  <a:srgbClr val="000000"/>
                </a:solidFill>
                <a:latin typeface="Arial"/>
                <a:ea typeface="Microsoft YaHei"/>
              </a:rPr>
              <a:t>You bid 2</a:t>
            </a:r>
            <a:r>
              <a:rPr b="1" lang="en-GB" sz="3200" spc="-1" strike="noStrike">
                <a:solidFill>
                  <a:srgbClr val="000000"/>
                </a:solidFill>
                <a:latin typeface="Symbol"/>
                <a:ea typeface="DejaVu Sans"/>
              </a:rPr>
              <a:t></a:t>
            </a:r>
            <a:r>
              <a:rPr b="0" lang="en-GB" sz="1800" spc="-1" strike="noStrike">
                <a:solidFill>
                  <a:srgbClr val="000000"/>
                </a:solidFill>
                <a:latin typeface="Arial"/>
                <a:ea typeface="DejaVu Sans"/>
              </a:rPr>
              <a:t> Stayman and opener bids:</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0000"/>
                </a:solidFill>
                <a:latin typeface="Arial"/>
                <a:ea typeface="Microsoft YaHei"/>
              </a:rPr>
              <a:t>1. 2</a:t>
            </a:r>
            <a:r>
              <a:rPr b="1" lang="en-GB" sz="2800" spc="-1" strike="noStrike">
                <a:solidFill>
                  <a:srgbClr val="ff0000"/>
                </a:solidFill>
                <a:latin typeface="Symbol"/>
                <a:ea typeface="DejaVu Sans"/>
              </a:rPr>
              <a:t></a:t>
            </a:r>
            <a:r>
              <a:rPr b="0" lang="en-GB" sz="1800" spc="-1" strike="noStrike">
                <a:solidFill>
                  <a:srgbClr val="000000"/>
                </a:solidFill>
                <a:latin typeface="Arial"/>
                <a:ea typeface="DejaVu Sans"/>
              </a:rPr>
              <a:t>, you then respond 3NT</a:t>
            </a:r>
            <a:endParaRPr b="0" lang="en-GB" sz="1800" spc="-1" strike="noStrike">
              <a:latin typeface="Arial"/>
            </a:endParaRPr>
          </a:p>
          <a:p>
            <a:pPr>
              <a:lnSpc>
                <a:spcPct val="100000"/>
              </a:lnSpc>
            </a:pPr>
            <a:r>
              <a:rPr b="0" lang="en-GB" sz="1800" spc="-1" strike="noStrike">
                <a:solidFill>
                  <a:srgbClr val="000000"/>
                </a:solidFill>
                <a:latin typeface="Arial"/>
                <a:ea typeface="Microsoft YaHei"/>
              </a:rPr>
              <a:t>2. 2</a:t>
            </a:r>
            <a:r>
              <a:rPr b="1" lang="en-GB" sz="2800" spc="-1" strike="noStrike">
                <a:solidFill>
                  <a:srgbClr val="ff0000"/>
                </a:solidFill>
                <a:latin typeface="Symbol"/>
                <a:ea typeface="DejaVu Sans"/>
              </a:rPr>
              <a:t></a:t>
            </a:r>
            <a:r>
              <a:rPr b="0" lang="en-GB" sz="1800" spc="-1" strike="noStrike">
                <a:solidFill>
                  <a:srgbClr val="ff0000"/>
                </a:solidFill>
                <a:latin typeface="Arial"/>
                <a:ea typeface="Microsoft YaHei"/>
              </a:rPr>
              <a:t> ,</a:t>
            </a:r>
            <a:r>
              <a:rPr b="0" lang="en-GB" sz="1800" spc="-1" strike="noStrike">
                <a:solidFill>
                  <a:srgbClr val="000000"/>
                </a:solidFill>
                <a:latin typeface="Arial"/>
                <a:ea typeface="Microsoft YaHei"/>
              </a:rPr>
              <a:t>you reply 4</a:t>
            </a:r>
            <a:r>
              <a:rPr b="0" lang="en-GB" sz="1800" spc="-1" strike="noStrike">
                <a:solidFill>
                  <a:srgbClr val="ff0000"/>
                </a:solidFill>
                <a:latin typeface="Arial"/>
                <a:ea typeface="Microsoft YaHei"/>
              </a:rPr>
              <a:t> </a:t>
            </a:r>
            <a:r>
              <a:rPr b="1" lang="en-GB" sz="2800" spc="-1" strike="noStrike">
                <a:solidFill>
                  <a:srgbClr val="ff0000"/>
                </a:solidFill>
                <a:latin typeface="Symbol"/>
                <a:ea typeface="DejaVu Sans"/>
              </a:rPr>
              <a:t></a:t>
            </a:r>
            <a:r>
              <a:rPr b="0" lang="en-GB" sz="1500" spc="-1" strike="noStrike">
                <a:solidFill>
                  <a:srgbClr val="ff0000"/>
                </a:solidFill>
                <a:latin typeface="Arial"/>
                <a:ea typeface="DejaVu Sans"/>
              </a:rPr>
              <a:t> </a:t>
            </a:r>
            <a:endParaRPr b="0" lang="en-GB" sz="1500" spc="-1" strike="noStrike">
              <a:latin typeface="Arial"/>
            </a:endParaRPr>
          </a:p>
          <a:p>
            <a:pPr>
              <a:lnSpc>
                <a:spcPct val="100000"/>
              </a:lnSpc>
            </a:pPr>
            <a:r>
              <a:rPr b="0" lang="en-GB" sz="1800" spc="-1" strike="noStrike">
                <a:solidFill>
                  <a:srgbClr val="000000"/>
                </a:solidFill>
                <a:latin typeface="Arial"/>
                <a:ea typeface="Microsoft YaHei"/>
              </a:rPr>
              <a:t>3.  2</a:t>
            </a:r>
            <a:r>
              <a:rPr b="1" lang="en-GB" sz="2800" spc="-1" strike="noStrike">
                <a:solidFill>
                  <a:srgbClr val="000000"/>
                </a:solidFill>
                <a:latin typeface="Symbol"/>
                <a:ea typeface="DejaVu Sans"/>
              </a:rPr>
              <a:t>, </a:t>
            </a:r>
            <a:r>
              <a:rPr b="0" lang="en-GB" sz="1800" spc="-1" strike="noStrike">
                <a:solidFill>
                  <a:srgbClr val="000000"/>
                </a:solidFill>
                <a:latin typeface="Arial"/>
                <a:ea typeface="DejaVu Sans"/>
              </a:rPr>
              <a:t>you reply 3NT</a:t>
            </a:r>
            <a:endParaRPr b="0" lang="en-GB" sz="1800" spc="-1" strike="noStrike">
              <a:latin typeface="Arial"/>
            </a:endParaRPr>
          </a:p>
        </p:txBody>
      </p:sp>
      <p:sp>
        <p:nvSpPr>
          <p:cNvPr id="107" name="CustomShape 4"/>
          <p:cNvSpPr/>
          <p:nvPr/>
        </p:nvSpPr>
        <p:spPr>
          <a:xfrm>
            <a:off x="540000" y="3386520"/>
            <a:ext cx="3059280" cy="2284200"/>
          </a:xfrm>
          <a:prstGeom prst="rect">
            <a:avLst/>
          </a:prstGeom>
          <a:solidFill>
            <a:srgbClr val="ffff00"/>
          </a:solidFill>
          <a:ln w="0">
            <a:noFill/>
          </a:ln>
        </p:spPr>
        <p:style>
          <a:lnRef idx="0"/>
          <a:fillRef idx="0"/>
          <a:effectRef idx="0"/>
          <a:fontRef idx="minor"/>
        </p:style>
        <p:txBody>
          <a:bodyPr lIns="90000" rIns="90000" tIns="45000" bIns="45000">
            <a:spAutoFit/>
          </a:bodyPr>
          <a:p>
            <a:pPr>
              <a:lnSpc>
                <a:spcPct val="100000"/>
              </a:lnSpc>
            </a:pPr>
            <a:r>
              <a:rPr b="0" lang="en-GB" sz="3600" spc="-1" strike="noStrike">
                <a:solidFill>
                  <a:srgbClr val="000000"/>
                </a:solidFill>
                <a:latin typeface="Symbol"/>
                <a:ea typeface="DejaVu Sans"/>
              </a:rPr>
              <a:t></a:t>
            </a:r>
            <a:r>
              <a:rPr b="0"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Q J 9 3</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A K 8 5</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K 3</a:t>
            </a:r>
            <a:endParaRPr b="0" lang="en-GB" sz="3600" spc="-1" strike="noStrike">
              <a:latin typeface="Arial"/>
            </a:endParaRPr>
          </a:p>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J 4 2</a:t>
            </a:r>
            <a:endParaRPr b="0" lang="en-GB" sz="3600" spc="-1" strike="noStrike">
              <a:latin typeface="Arial"/>
            </a:endParaRPr>
          </a:p>
        </p:txBody>
      </p:sp>
      <p:sp>
        <p:nvSpPr>
          <p:cNvPr id="108" name="CustomShape 5"/>
          <p:cNvSpPr/>
          <p:nvPr/>
        </p:nvSpPr>
        <p:spPr>
          <a:xfrm>
            <a:off x="5760000" y="2998800"/>
            <a:ext cx="4138560" cy="23997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1800" spc="-1" strike="noStrike">
                <a:solidFill>
                  <a:srgbClr val="000000"/>
                </a:solidFill>
                <a:latin typeface="Arial"/>
                <a:ea typeface="Microsoft YaHei"/>
              </a:rPr>
              <a:t>You bid 2</a:t>
            </a:r>
            <a:r>
              <a:rPr b="1" lang="en-GB" sz="3200" spc="-1" strike="noStrike">
                <a:solidFill>
                  <a:srgbClr val="000000"/>
                </a:solidFill>
                <a:latin typeface="Symbol"/>
                <a:ea typeface="DejaVu Sans"/>
              </a:rPr>
              <a:t></a:t>
            </a:r>
            <a:r>
              <a:rPr b="0" lang="en-GB" sz="1800" spc="-1" strike="noStrike">
                <a:solidFill>
                  <a:srgbClr val="000000"/>
                </a:solidFill>
                <a:latin typeface="Arial"/>
                <a:ea typeface="DejaVu Sans"/>
              </a:rPr>
              <a:t> Stayman and opener bids:</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0000"/>
                </a:solidFill>
                <a:latin typeface="Arial"/>
                <a:ea typeface="Microsoft YaHei"/>
              </a:rPr>
              <a:t>1. 2</a:t>
            </a:r>
            <a:r>
              <a:rPr b="1" lang="en-GB" sz="2800" spc="-1" strike="noStrike">
                <a:solidFill>
                  <a:srgbClr val="ff0000"/>
                </a:solidFill>
                <a:latin typeface="Symbol"/>
                <a:ea typeface="DejaVu Sans"/>
              </a:rPr>
              <a:t></a:t>
            </a:r>
            <a:r>
              <a:rPr b="0" lang="en-GB" sz="1800" spc="-1" strike="noStrike">
                <a:solidFill>
                  <a:srgbClr val="ff0000"/>
                </a:solidFill>
                <a:latin typeface="Arial"/>
                <a:ea typeface="DejaVu Sans"/>
              </a:rPr>
              <a:t>, </a:t>
            </a:r>
            <a:r>
              <a:rPr b="0" lang="en-GB" sz="1800" spc="-1" strike="noStrike">
                <a:solidFill>
                  <a:srgbClr val="000000"/>
                </a:solidFill>
                <a:latin typeface="Arial"/>
                <a:ea typeface="DejaVu Sans"/>
              </a:rPr>
              <a:t>you then respond 3NT</a:t>
            </a:r>
            <a:endParaRPr b="0" lang="en-GB" sz="1800" spc="-1" strike="noStrike">
              <a:latin typeface="Arial"/>
            </a:endParaRPr>
          </a:p>
          <a:p>
            <a:pPr>
              <a:lnSpc>
                <a:spcPct val="100000"/>
              </a:lnSpc>
            </a:pPr>
            <a:r>
              <a:rPr b="0" lang="en-GB" sz="1800" spc="-1" strike="noStrike">
                <a:solidFill>
                  <a:srgbClr val="000000"/>
                </a:solidFill>
                <a:latin typeface="Arial"/>
                <a:ea typeface="Microsoft YaHei"/>
              </a:rPr>
              <a:t>2. 2</a:t>
            </a:r>
            <a:r>
              <a:rPr b="1" lang="en-GB" sz="2800" spc="-1" strike="noStrike">
                <a:solidFill>
                  <a:srgbClr val="ff0000"/>
                </a:solidFill>
                <a:latin typeface="Symbol"/>
                <a:ea typeface="DejaVu Sans"/>
              </a:rPr>
              <a:t></a:t>
            </a:r>
            <a:r>
              <a:rPr b="0" lang="en-GB" sz="1800" spc="-1" strike="noStrike">
                <a:solidFill>
                  <a:srgbClr val="ff0000"/>
                </a:solidFill>
                <a:latin typeface="Arial"/>
                <a:ea typeface="Microsoft YaHei"/>
              </a:rPr>
              <a:t>,</a:t>
            </a:r>
            <a:r>
              <a:rPr b="0" lang="en-GB" sz="1800" spc="-1" strike="noStrike">
                <a:solidFill>
                  <a:srgbClr val="000000"/>
                </a:solidFill>
                <a:latin typeface="Arial"/>
                <a:ea typeface="Microsoft YaHei"/>
              </a:rPr>
              <a:t>you reply 4</a:t>
            </a:r>
            <a:r>
              <a:rPr b="0" lang="en-GB" sz="1800" spc="-1" strike="noStrike">
                <a:solidFill>
                  <a:srgbClr val="ff0000"/>
                </a:solidFill>
                <a:latin typeface="Arial"/>
                <a:ea typeface="Microsoft YaHei"/>
              </a:rPr>
              <a:t> </a:t>
            </a:r>
            <a:r>
              <a:rPr b="1" lang="en-GB" sz="2800" spc="-1" strike="noStrike">
                <a:solidFill>
                  <a:srgbClr val="ff0000"/>
                </a:solidFill>
                <a:latin typeface="Symbol"/>
                <a:ea typeface="DejaVu Sans"/>
              </a:rPr>
              <a:t></a:t>
            </a:r>
            <a:r>
              <a:rPr b="0" lang="en-GB" sz="1500" spc="-1" strike="noStrike">
                <a:solidFill>
                  <a:srgbClr val="ff0000"/>
                </a:solidFill>
                <a:latin typeface="Arial"/>
                <a:ea typeface="DejaVu Sans"/>
              </a:rPr>
              <a:t> </a:t>
            </a:r>
            <a:endParaRPr b="0" lang="en-GB" sz="1500" spc="-1" strike="noStrike">
              <a:latin typeface="Arial"/>
            </a:endParaRPr>
          </a:p>
          <a:p>
            <a:pPr>
              <a:lnSpc>
                <a:spcPct val="100000"/>
              </a:lnSpc>
            </a:pPr>
            <a:r>
              <a:rPr b="0" lang="en-GB" sz="1800" spc="-1" strike="noStrike">
                <a:solidFill>
                  <a:srgbClr val="000000"/>
                </a:solidFill>
                <a:latin typeface="Arial"/>
                <a:ea typeface="Microsoft YaHei"/>
              </a:rPr>
              <a:t>3  2</a:t>
            </a:r>
            <a:r>
              <a:rPr b="1" lang="en-GB" sz="2800" spc="-1" strike="noStrike">
                <a:solidFill>
                  <a:srgbClr val="000000"/>
                </a:solidFill>
                <a:latin typeface="Symbol"/>
                <a:ea typeface="DejaVu Sans"/>
              </a:rPr>
              <a:t>, </a:t>
            </a:r>
            <a:r>
              <a:rPr b="0" lang="en-GB" sz="1800" spc="-1" strike="noStrike">
                <a:solidFill>
                  <a:srgbClr val="000000"/>
                </a:solidFill>
                <a:latin typeface="Arial"/>
                <a:ea typeface="Microsoft YaHei"/>
              </a:rPr>
              <a:t>you reply 4</a:t>
            </a:r>
            <a:r>
              <a:rPr b="1" lang="en-GB" sz="2800" spc="-1" strike="noStrike">
                <a:solidFill>
                  <a:srgbClr val="000000"/>
                </a:solidFill>
                <a:latin typeface="Symbol"/>
                <a:ea typeface="DejaVu Sans"/>
              </a:rPr>
              <a:t></a:t>
            </a:r>
            <a:endParaRPr b="0" lang="en-GB"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540000" y="280440"/>
            <a:ext cx="8818560" cy="15181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1800" spc="-1" strike="noStrike">
                <a:solidFill>
                  <a:srgbClr val="000000"/>
                </a:solidFill>
                <a:latin typeface="Arial"/>
                <a:ea typeface="Microsoft YaHei"/>
              </a:rPr>
              <a:t>Stayman over 2NT opening bid (20-22 pts?). You bid 3</a:t>
            </a:r>
            <a:r>
              <a:rPr b="1" lang="en-GB" sz="2600" spc="-1" strike="noStrike">
                <a:solidFill>
                  <a:srgbClr val="000000"/>
                </a:solidFill>
                <a:latin typeface="Symbol"/>
                <a:ea typeface="DejaVu Sans"/>
              </a:rPr>
              <a:t></a:t>
            </a:r>
            <a:endParaRPr b="0" lang="en-GB" sz="2600" spc="-1" strike="noStrike">
              <a:latin typeface="Arial"/>
            </a:endParaRPr>
          </a:p>
          <a:p>
            <a:pPr>
              <a:lnSpc>
                <a:spcPct val="100000"/>
              </a:lnSpc>
            </a:pPr>
            <a:endParaRPr b="0" lang="en-GB" sz="2600" spc="-1" strike="noStrike">
              <a:latin typeface="Arial"/>
            </a:endParaRPr>
          </a:p>
          <a:p>
            <a:pPr>
              <a:lnSpc>
                <a:spcPct val="100000"/>
              </a:lnSpc>
            </a:pPr>
            <a:r>
              <a:rPr b="0" lang="en-GB" sz="1800" spc="-1" strike="noStrike">
                <a:solidFill>
                  <a:srgbClr val="000000"/>
                </a:solidFill>
                <a:latin typeface="Arial"/>
                <a:ea typeface="DejaVu Sans"/>
              </a:rPr>
              <a:t>You only need 5 pts, preferably 6 pts to use Stayman. You </a:t>
            </a:r>
            <a:r>
              <a:rPr b="1" lang="en-GB" sz="1800" spc="-1" strike="noStrike">
                <a:solidFill>
                  <a:srgbClr val="000000"/>
                </a:solidFill>
                <a:latin typeface="Arial"/>
                <a:ea typeface="DejaVu Sans"/>
              </a:rPr>
              <a:t>must </a:t>
            </a:r>
            <a:r>
              <a:rPr b="0" lang="en-GB" sz="1800" spc="-1" strike="noStrike">
                <a:solidFill>
                  <a:srgbClr val="000000"/>
                </a:solidFill>
                <a:latin typeface="Arial"/>
                <a:ea typeface="DejaVu Sans"/>
              </a:rPr>
              <a:t>have a 4 card major</a:t>
            </a: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p:txBody>
      </p:sp>
      <p:sp>
        <p:nvSpPr>
          <p:cNvPr id="110" name="CustomShape 2"/>
          <p:cNvSpPr/>
          <p:nvPr/>
        </p:nvSpPr>
        <p:spPr>
          <a:xfrm>
            <a:off x="625320" y="1495800"/>
            <a:ext cx="2253240" cy="2284200"/>
          </a:xfrm>
          <a:prstGeom prst="rect">
            <a:avLst/>
          </a:prstGeom>
          <a:solidFill>
            <a:schemeClr val="accent6">
              <a:lumMod val="40000"/>
              <a:lumOff val="60000"/>
            </a:schemeClr>
          </a:solidFill>
          <a:ln w="0">
            <a:noFill/>
          </a:ln>
        </p:spPr>
        <p:style>
          <a:lnRef idx="0"/>
          <a:fillRef idx="0"/>
          <a:effectRef idx="0"/>
          <a:fontRef idx="minor"/>
        </p:style>
        <p:txBody>
          <a:bodyPr lIns="90000" rIns="90000" tIns="45000" bIns="45000">
            <a:spAutoFit/>
          </a:bodyPr>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A 9 8 5</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A 7 5</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10 9</a:t>
            </a:r>
            <a:endParaRPr b="0" lang="en-GB" sz="3600" spc="-1" strike="noStrike">
              <a:latin typeface="Arial"/>
            </a:endParaRPr>
          </a:p>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J 10 8 4</a:t>
            </a:r>
            <a:endParaRPr b="0" lang="en-GB" sz="3600" spc="-1" strike="noStrike">
              <a:latin typeface="Arial"/>
            </a:endParaRPr>
          </a:p>
        </p:txBody>
      </p:sp>
      <p:sp>
        <p:nvSpPr>
          <p:cNvPr id="111" name="CustomShape 3"/>
          <p:cNvSpPr/>
          <p:nvPr/>
        </p:nvSpPr>
        <p:spPr>
          <a:xfrm>
            <a:off x="2880000" y="1557720"/>
            <a:ext cx="5218560" cy="6008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1800" spc="-1" strike="noStrike">
                <a:solidFill>
                  <a:srgbClr val="000000"/>
                </a:solidFill>
                <a:latin typeface="Arial"/>
                <a:ea typeface="DejaVu Sans"/>
              </a:rPr>
              <a:t>A perfect hand for using Stayman over 2NT, but would pass over 1NT</a:t>
            </a:r>
            <a:endParaRPr b="0" lang="en-GB" sz="1800" spc="-1" strike="noStrike">
              <a:latin typeface="Arial"/>
            </a:endParaRPr>
          </a:p>
        </p:txBody>
      </p:sp>
      <p:sp>
        <p:nvSpPr>
          <p:cNvPr id="112" name="CustomShape 4"/>
          <p:cNvSpPr/>
          <p:nvPr/>
        </p:nvSpPr>
        <p:spPr>
          <a:xfrm>
            <a:off x="3325320" y="3115800"/>
            <a:ext cx="2253240" cy="2284200"/>
          </a:xfrm>
          <a:prstGeom prst="rect">
            <a:avLst/>
          </a:prstGeom>
          <a:solidFill>
            <a:schemeClr val="accent6">
              <a:lumMod val="40000"/>
              <a:lumOff val="60000"/>
            </a:schemeClr>
          </a:solidFill>
          <a:ln w="0">
            <a:noFill/>
          </a:ln>
        </p:spPr>
        <p:style>
          <a:lnRef idx="0"/>
          <a:fillRef idx="0"/>
          <a:effectRef idx="0"/>
          <a:fontRef idx="minor"/>
        </p:style>
        <p:txBody>
          <a:bodyPr lIns="90000" rIns="90000" tIns="45000" bIns="45000">
            <a:spAutoFit/>
          </a:bodyPr>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A 9 8 6 5</a:t>
            </a:r>
            <a:endParaRPr b="0" lang="en-GB" sz="3600" spc="-1" strike="noStrike">
              <a:latin typeface="Arial"/>
            </a:endParaRPr>
          </a:p>
          <a:p>
            <a:pPr>
              <a:lnSpc>
                <a:spcPct val="100000"/>
              </a:lnSpc>
            </a:pPr>
            <a:r>
              <a:rPr b="1" lang="en-GB" sz="3600" spc="-1" strike="noStrike">
                <a:solidFill>
                  <a:srgbClr val="ff0000"/>
                </a:solidFill>
                <a:latin typeface="Symbol"/>
                <a:ea typeface="DejaVu Sans"/>
              </a:rPr>
              <a:t></a:t>
            </a:r>
            <a:r>
              <a:rPr b="1" lang="en-GB" sz="3600" spc="-1" strike="noStrike">
                <a:solidFill>
                  <a:srgbClr val="ff0000"/>
                </a:solidFill>
                <a:latin typeface="Calibri"/>
                <a:ea typeface="DejaVu Sans"/>
              </a:rPr>
              <a:t> </a:t>
            </a:r>
            <a:r>
              <a:rPr b="1" lang="en-GB" sz="3600" spc="-1" strike="noStrike">
                <a:solidFill>
                  <a:srgbClr val="000000"/>
                </a:solidFill>
                <a:latin typeface="Calibri"/>
                <a:ea typeface="DejaVu Sans"/>
              </a:rPr>
              <a:t>A 7 6 5 </a:t>
            </a:r>
            <a:endParaRPr b="0" lang="en-GB" sz="3600" spc="-1" strike="noStrike">
              <a:latin typeface="Arial"/>
            </a:endParaRPr>
          </a:p>
          <a:p>
            <a:pPr>
              <a:lnSpc>
                <a:spcPct val="100000"/>
              </a:lnSpc>
            </a:pPr>
            <a:r>
              <a:rPr b="1" lang="en-GB" sz="3600" spc="-1" strike="noStrike">
                <a:solidFill>
                  <a:srgbClr val="ff0000"/>
                </a:solidFill>
                <a:latin typeface="Symbol"/>
                <a:ea typeface="DejaVu Sans"/>
              </a:rPr>
              <a:t> </a:t>
            </a:r>
            <a:r>
              <a:rPr b="1" lang="en-GB" sz="3600" spc="-1" strike="noStrike">
                <a:solidFill>
                  <a:srgbClr val="000000"/>
                </a:solidFill>
                <a:latin typeface="Symbol"/>
                <a:ea typeface="DejaVu Sans"/>
              </a:rPr>
              <a:t>5</a:t>
            </a:r>
            <a:r>
              <a:rPr b="1" lang="en-GB" sz="3600" spc="-1" strike="noStrike">
                <a:solidFill>
                  <a:srgbClr val="000000"/>
                </a:solidFill>
                <a:latin typeface="Calibri"/>
                <a:ea typeface="DejaVu Sans"/>
              </a:rPr>
              <a:t> </a:t>
            </a:r>
            <a:endParaRPr b="0" lang="en-GB" sz="3600" spc="-1" strike="noStrike">
              <a:latin typeface="Arial"/>
            </a:endParaRPr>
          </a:p>
          <a:p>
            <a:pPr>
              <a:lnSpc>
                <a:spcPct val="100000"/>
              </a:lnSpc>
            </a:pPr>
            <a:r>
              <a:rPr b="1" lang="en-GB" sz="3600" spc="-1" strike="noStrike">
                <a:solidFill>
                  <a:srgbClr val="000000"/>
                </a:solidFill>
                <a:latin typeface="Symbol"/>
                <a:ea typeface="DejaVu Sans"/>
              </a:rPr>
              <a:t></a:t>
            </a:r>
            <a:r>
              <a:rPr b="1" lang="en-GB" sz="3600" spc="-1" strike="noStrike">
                <a:solidFill>
                  <a:srgbClr val="000000"/>
                </a:solidFill>
                <a:latin typeface="Calibri"/>
                <a:ea typeface="DejaVu Sans"/>
              </a:rPr>
              <a:t> </a:t>
            </a:r>
            <a:r>
              <a:rPr b="1" lang="en-GB" sz="3600" spc="-1" strike="noStrike">
                <a:solidFill>
                  <a:srgbClr val="000000"/>
                </a:solidFill>
                <a:latin typeface="Calibri"/>
                <a:ea typeface="DejaVu Sans"/>
              </a:rPr>
              <a:t>J 10 8 </a:t>
            </a:r>
            <a:endParaRPr b="0" lang="en-GB" sz="3600" spc="-1" strike="noStrike">
              <a:latin typeface="Arial"/>
            </a:endParaRPr>
          </a:p>
        </p:txBody>
      </p:sp>
      <p:sp>
        <p:nvSpPr>
          <p:cNvPr id="113" name="CustomShape 5"/>
          <p:cNvSpPr/>
          <p:nvPr/>
        </p:nvSpPr>
        <p:spPr>
          <a:xfrm>
            <a:off x="6120000" y="3240000"/>
            <a:ext cx="3418560" cy="16326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1800" spc="-1" strike="noStrike">
                <a:solidFill>
                  <a:srgbClr val="000000"/>
                </a:solidFill>
                <a:latin typeface="Arial"/>
                <a:ea typeface="Microsoft YaHei"/>
              </a:rPr>
              <a:t>Transfer make this hand easy to bid, but you can use Stayman. If opener has no 4 card major, and bids 3</a:t>
            </a:r>
            <a:r>
              <a:rPr b="1" lang="en-GB" sz="2800" spc="-1" strike="noStrike">
                <a:solidFill>
                  <a:srgbClr val="ff0000"/>
                </a:solidFill>
                <a:latin typeface="Symbol"/>
                <a:ea typeface="DejaVu Sans"/>
              </a:rPr>
              <a:t></a:t>
            </a:r>
            <a:r>
              <a:rPr b="0" lang="en-GB" sz="1800" spc="-1" strike="noStrike">
                <a:solidFill>
                  <a:srgbClr val="000000"/>
                </a:solidFill>
                <a:latin typeface="Arial"/>
                <a:ea typeface="Microsoft YaHei"/>
              </a:rPr>
              <a:t>, then</a:t>
            </a:r>
            <a:r>
              <a:rPr b="0" lang="en-GB" sz="1800" spc="-1" strike="noStrike">
                <a:solidFill>
                  <a:srgbClr val="ff0000"/>
                </a:solidFill>
                <a:latin typeface="Arial"/>
                <a:ea typeface="Microsoft YaHei"/>
              </a:rPr>
              <a:t> </a:t>
            </a:r>
            <a:r>
              <a:rPr b="0" lang="en-GB" sz="1800" spc="-1" strike="noStrike">
                <a:solidFill>
                  <a:srgbClr val="000000"/>
                </a:solidFill>
                <a:latin typeface="Arial"/>
                <a:ea typeface="Microsoft YaHei"/>
              </a:rPr>
              <a:t>try 4</a:t>
            </a:r>
            <a:r>
              <a:rPr b="1" lang="en-GB" sz="2200" spc="-1" strike="noStrike">
                <a:solidFill>
                  <a:srgbClr val="000000"/>
                </a:solidFill>
                <a:latin typeface="Symbol"/>
                <a:ea typeface="DejaVu Sans"/>
              </a:rPr>
              <a:t>. </a:t>
            </a:r>
            <a:endParaRPr b="0" lang="en-GB" sz="2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33</TotalTime>
  <Application>LibreOffice/7.1.3.2$Windows_X86_64 LibreOffice_project/47f78053abe362b9384784d31a6e56f8511eb1c1</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2022-01-20T13:57:16Z</dcterms:created>
  <dc:creator/>
  <dc:description/>
  <dc:language>en-GB</dc:language>
  <cp:lastModifiedBy/>
  <dcterms:modified xsi:type="dcterms:W3CDTF">2022-01-23T09:58:34Z</dcterms:modified>
  <cp:revision>7</cp:revision>
  <dc:subject/>
  <dc:title/>
</cp:coreProperties>
</file>

<file path=docProps/custom.xml><?xml version="1.0" encoding="utf-8"?>
<Properties xmlns="http://schemas.openxmlformats.org/officeDocument/2006/custom-properties" xmlns:vt="http://schemas.openxmlformats.org/officeDocument/2006/docPropsVTypes"/>
</file>